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87" r:id="rId3"/>
    <p:sldId id="257" r:id="rId4"/>
    <p:sldId id="267" r:id="rId5"/>
    <p:sldId id="291" r:id="rId6"/>
    <p:sldId id="258" r:id="rId7"/>
    <p:sldId id="272" r:id="rId8"/>
    <p:sldId id="274" r:id="rId9"/>
    <p:sldId id="275" r:id="rId10"/>
    <p:sldId id="276" r:id="rId11"/>
    <p:sldId id="278" r:id="rId13"/>
    <p:sldId id="279" r:id="rId14"/>
    <p:sldId id="280" r:id="rId15"/>
    <p:sldId id="282" r:id="rId16"/>
    <p:sldId id="283" r:id="rId17"/>
    <p:sldId id="289" r:id="rId18"/>
    <p:sldId id="290" r:id="rId19"/>
    <p:sldId id="284" r:id="rId20"/>
    <p:sldId id="285" r:id="rId21"/>
    <p:sldId id="288" r:id="rId22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0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CDEF"/>
    <a:srgbClr val="F5E180"/>
    <a:srgbClr val="EECC2C"/>
    <a:srgbClr val="F7AF1D"/>
    <a:srgbClr val="DC3737"/>
    <a:srgbClr val="FFCE63"/>
    <a:srgbClr val="F95959"/>
    <a:srgbClr val="ED8C27"/>
    <a:srgbClr val="10316B"/>
    <a:srgbClr val="2AAF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75" autoAdjust="0"/>
    <p:restoredTop sz="95423" autoAdjust="0"/>
  </p:normalViewPr>
  <p:slideViewPr>
    <p:cSldViewPr snapToGrid="0" showGuides="1">
      <p:cViewPr varScale="1">
        <p:scale>
          <a:sx n="82" d="100"/>
          <a:sy n="82" d="100"/>
        </p:scale>
        <p:origin x="96" y="187"/>
      </p:cViewPr>
      <p:guideLst>
        <p:guide orient="horz" pos="2160"/>
        <p:guide pos="38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jpeg>
</file>

<file path=ppt/media/image3.png>
</file>

<file path=ppt/media/image4.wdp>
</file>

<file path=ppt/media/image5.png>
</file>

<file path=ppt/media/image6.jpeg>
</file>

<file path=ppt/media/image7.png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A6AF5-831E-46C4-9F1C-73DDC9C426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49E6AE-5311-4656-80F3-9BC2B9CC859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9E6AE-5311-4656-80F3-9BC2B9CC85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2E8FAC-09E8-4CDC-931D-16D47FF9AB1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5708DA-E7C9-4D59-BCD5-E8820096AEC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2C4295-C4A0-406B-BB63-66B0BE62736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29BAA0-ECC1-4AC7-BB61-322B584C7CC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7EBB71-8668-4FF0-900C-FC366E69E50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5AB78B-2067-4B3C-8B65-FD86989F8B2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1513CD-83A1-43AF-B44F-B251E4DFF46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3E9DB4-509B-4C37-BA49-547661F284C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F9FCE7-E80B-4959-90F9-52F4971DED2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D3DC4-2290-4545-862C-A9654EDA8D3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C4B994-B859-49BB-8487-3A50076D484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DEC75C-C395-4AE4-B247-B62D07C0603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5483E7-0F3B-4F87-86A3-4600C7146450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997C9A-8F16-49FB-A8A4-5AEF9DD791D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693C21-45A9-4EB2-859F-D3606E8737CB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237148-2E8B-4FD0-B44D-C28E447A8BC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8BB3E1-8019-496A-9EE5-7C51DDC4CEA3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293A0E-0F68-4C0D-9242-0A69253576D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ACC71D-3B32-470C-954E-0E65EAD7E73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F43529-2ABD-4120-B0A4-8FD85E6DD17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9BD937-4F47-4604-9845-8882E86EFAA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75D5DC-6D62-4A62-84D8-7D914E00941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/>
              <a:t>单击此处编辑母版标题样式</a:t>
            </a:r>
            <a:endParaRPr lang="zh-CN" altLang="zh-CN"/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/>
              <a:t>单击此处编辑母版文本样式</a:t>
            </a:r>
            <a:endParaRPr lang="zh-CN" altLang="zh-CN"/>
          </a:p>
          <a:p>
            <a:pPr lvl="1"/>
            <a:r>
              <a:rPr lang="zh-CN" altLang="zh-CN"/>
              <a:t>第二级</a:t>
            </a:r>
            <a:endParaRPr lang="zh-CN" altLang="zh-CN"/>
          </a:p>
          <a:p>
            <a:pPr lvl="2"/>
            <a:r>
              <a:rPr lang="zh-CN" altLang="zh-CN"/>
              <a:t>第三级</a:t>
            </a:r>
            <a:endParaRPr lang="zh-CN" altLang="zh-CN"/>
          </a:p>
          <a:p>
            <a:pPr lvl="3"/>
            <a:r>
              <a:rPr lang="zh-CN" altLang="zh-CN"/>
              <a:t>第四级</a:t>
            </a:r>
            <a:endParaRPr lang="zh-CN" altLang="zh-CN"/>
          </a:p>
          <a:p>
            <a:pPr lvl="4"/>
            <a:r>
              <a:rPr lang="zh-CN" altLang="zh-CN"/>
              <a:t>第五级</a:t>
            </a:r>
            <a:endParaRPr lang="zh-CN" altLang="zh-CN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114AE25-39F6-4616-A29E-95F0383BEB48}" type="datetimeFigureOut">
              <a:rPr lang="zh-CN" altLang="en-US"/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F17CA39-1D74-4AB6-B52B-DDA73542EAD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2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6.jpe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3" Type="http://schemas.openxmlformats.org/officeDocument/2006/relationships/image" Target="../media/image10.jpe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jpe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jpe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等腰三角形 3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grpSp>
        <p:nvGrpSpPr>
          <p:cNvPr id="4102" name="组合 4"/>
          <p:cNvGrpSpPr/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rgbClr val="FF000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7" name="矩形 6"/>
          <p:cNvSpPr/>
          <p:nvPr/>
        </p:nvSpPr>
        <p:spPr bwMode="auto">
          <a:xfrm>
            <a:off x="4628561" y="1451729"/>
            <a:ext cx="3978111" cy="4034672"/>
          </a:xfrm>
          <a:prstGeom prst="rect">
            <a:avLst/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10912" y="2295951"/>
            <a:ext cx="6234112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b="1" dirty="0">
                <a:solidFill>
                  <a:srgbClr val="F7AF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Sharing-bicycle</a:t>
            </a:r>
            <a:endParaRPr lang="en-US" altLang="zh-CN" b="1" dirty="0">
              <a:solidFill>
                <a:srgbClr val="F7AF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60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共享单车</a:t>
            </a:r>
            <a:endParaRPr lang="zh-CN" altLang="en-US" sz="6000" b="1" spc="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522485" y="3694118"/>
            <a:ext cx="4160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更安全、更人性化的共享单车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4271645" y="961327"/>
            <a:ext cx="4206240" cy="4255008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96206" y="4694548"/>
            <a:ext cx="3318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刘子扬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 bwMode="auto">
          <a:xfrm>
            <a:off x="5152292" y="4624754"/>
            <a:ext cx="298938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2">
                <a:lumMod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/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组织分工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6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 bwMode="auto">
          <a:xfrm>
            <a:off x="1581644" y="1868230"/>
            <a:ext cx="8405038" cy="4768239"/>
          </a:xfrm>
          <a:prstGeom prst="rect">
            <a:avLst/>
          </a:prstGeom>
          <a:solidFill>
            <a:schemeClr val="tx1">
              <a:lumMod val="95000"/>
              <a:lumOff val="5000"/>
              <a:alpha val="92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10243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组织分工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45" name="Group 8" hidden="1"/>
          <p:cNvGrpSpPr/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/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/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/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矩形 1"/>
          <p:cNvSpPr/>
          <p:nvPr/>
        </p:nvSpPr>
        <p:spPr bwMode="auto">
          <a:xfrm>
            <a:off x="1581644" y="1708714"/>
            <a:ext cx="1330960" cy="4571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文本框 3" hidden="1"/>
          <p:cNvSpPr txBox="1"/>
          <p:nvPr/>
        </p:nvSpPr>
        <p:spPr>
          <a:xfrm>
            <a:off x="638310" y="1054122"/>
            <a:ext cx="3606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主要任务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551768" y="716236"/>
            <a:ext cx="2300139" cy="460375"/>
            <a:chOff x="5722071" y="1040533"/>
            <a:chExt cx="2300139" cy="460375"/>
          </a:xfrm>
        </p:grpSpPr>
        <p:sp>
          <p:nvSpPr>
            <p:cNvPr id="6" name="文本框 5"/>
            <p:cNvSpPr txBox="1"/>
            <p:nvPr/>
          </p:nvSpPr>
          <p:spPr>
            <a:xfrm>
              <a:off x="5722071" y="1040533"/>
              <a:ext cx="1348033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刘子扬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矩形: 圆角 6"/>
            <p:cNvSpPr/>
            <p:nvPr/>
          </p:nvSpPr>
          <p:spPr bwMode="auto">
            <a:xfrm>
              <a:off x="6975835" y="1054122"/>
              <a:ext cx="1046375" cy="424206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734526" y="2098777"/>
            <a:ext cx="5296990" cy="4312926"/>
            <a:chOff x="1734526" y="2098777"/>
            <a:chExt cx="5296990" cy="4312926"/>
          </a:xfrm>
        </p:grpSpPr>
        <p:sp>
          <p:nvSpPr>
            <p:cNvPr id="5" name="文本框 4"/>
            <p:cNvSpPr txBox="1"/>
            <p:nvPr/>
          </p:nvSpPr>
          <p:spPr>
            <a:xfrm>
              <a:off x="1734526" y="2157038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734526" y="2623872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软件设计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734526" y="3107707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界面设计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734526" y="3573372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Android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功能实现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734526" y="4019807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服务器功能实现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34529" y="4531515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单元测试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734530" y="5050865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系统测试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734531" y="5556015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验收测试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734531" y="6042371"/>
              <a:ext cx="2262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文档编写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矩形: 圆角 38"/>
            <p:cNvSpPr/>
            <p:nvPr/>
          </p:nvSpPr>
          <p:spPr bwMode="auto">
            <a:xfrm>
              <a:off x="6310322" y="2098777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3" name="矩形: 圆角 42"/>
            <p:cNvSpPr/>
            <p:nvPr/>
          </p:nvSpPr>
          <p:spPr bwMode="auto">
            <a:xfrm>
              <a:off x="6310322" y="2559325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6" name="矩形: 圆角 45"/>
            <p:cNvSpPr/>
            <p:nvPr/>
          </p:nvSpPr>
          <p:spPr bwMode="auto">
            <a:xfrm>
              <a:off x="6310322" y="5556567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9" name="矩形: 圆角 48"/>
            <p:cNvSpPr/>
            <p:nvPr/>
          </p:nvSpPr>
          <p:spPr bwMode="auto">
            <a:xfrm>
              <a:off x="6310322" y="6039235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1" name="矩形: 圆角 50"/>
            <p:cNvSpPr/>
            <p:nvPr/>
          </p:nvSpPr>
          <p:spPr bwMode="auto">
            <a:xfrm>
              <a:off x="6310322" y="3097371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2" name="矩形: 圆角 51"/>
            <p:cNvSpPr/>
            <p:nvPr/>
          </p:nvSpPr>
          <p:spPr bwMode="auto">
            <a:xfrm>
              <a:off x="6310322" y="3573372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3" name="矩形: 圆角 52"/>
            <p:cNvSpPr/>
            <p:nvPr/>
          </p:nvSpPr>
          <p:spPr bwMode="auto">
            <a:xfrm>
              <a:off x="6310322" y="5023970"/>
              <a:ext cx="721194" cy="369332"/>
            </a:xfrm>
            <a:prstGeom prst="round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 bwMode="auto">
            <a:xfrm flipV="1">
              <a:off x="3541059" y="2350529"/>
              <a:ext cx="2645762" cy="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7" name="直接连接符 56"/>
            <p:cNvCxnSpPr/>
            <p:nvPr/>
          </p:nvCxnSpPr>
          <p:spPr bwMode="auto">
            <a:xfrm flipV="1">
              <a:off x="3541059" y="2791932"/>
              <a:ext cx="2645762" cy="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8" name="直接连接符 57"/>
            <p:cNvCxnSpPr/>
            <p:nvPr/>
          </p:nvCxnSpPr>
          <p:spPr bwMode="auto">
            <a:xfrm flipV="1">
              <a:off x="3492806" y="3233336"/>
              <a:ext cx="2694015" cy="1576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9" name="直接连接符 58"/>
            <p:cNvCxnSpPr/>
            <p:nvPr/>
          </p:nvCxnSpPr>
          <p:spPr bwMode="auto">
            <a:xfrm flipV="1">
              <a:off x="3859213" y="3754242"/>
              <a:ext cx="2327608" cy="347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直接连接符 59"/>
            <p:cNvCxnSpPr/>
            <p:nvPr/>
          </p:nvCxnSpPr>
          <p:spPr bwMode="auto">
            <a:xfrm>
              <a:off x="3859213" y="4242414"/>
              <a:ext cx="2315956" cy="6447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直接连接符 60"/>
            <p:cNvCxnSpPr/>
            <p:nvPr/>
          </p:nvCxnSpPr>
          <p:spPr bwMode="auto">
            <a:xfrm flipV="1">
              <a:off x="3541059" y="4734890"/>
              <a:ext cx="2634110" cy="2143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2" name="直接连接符 61"/>
            <p:cNvCxnSpPr/>
            <p:nvPr/>
          </p:nvCxnSpPr>
          <p:spPr bwMode="auto">
            <a:xfrm flipV="1">
              <a:off x="3541059" y="5223062"/>
              <a:ext cx="2645762" cy="16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3" name="直接连接符 62"/>
            <p:cNvCxnSpPr/>
            <p:nvPr/>
          </p:nvCxnSpPr>
          <p:spPr bwMode="auto">
            <a:xfrm flipV="1">
              <a:off x="3541059" y="5747309"/>
              <a:ext cx="2634110" cy="6809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直接连接符 64"/>
            <p:cNvCxnSpPr/>
            <p:nvPr/>
          </p:nvCxnSpPr>
          <p:spPr bwMode="auto">
            <a:xfrm>
              <a:off x="3541059" y="6233508"/>
              <a:ext cx="2684725" cy="18951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7ACDEF"/>
              </a:solidFill>
              <a:prstDash val="lgDash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4" name="矩形: 圆角 51"/>
          <p:cNvSpPr/>
          <p:nvPr/>
        </p:nvSpPr>
        <p:spPr bwMode="auto">
          <a:xfrm>
            <a:off x="6309052" y="4049622"/>
            <a:ext cx="721194" cy="369332"/>
          </a:xfrm>
          <a:prstGeom prst="roundRect">
            <a:avLst/>
          </a:prstGeom>
          <a:solidFill>
            <a:srgbClr val="A6ED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矩形: 圆角 51"/>
          <p:cNvSpPr/>
          <p:nvPr/>
        </p:nvSpPr>
        <p:spPr bwMode="auto">
          <a:xfrm>
            <a:off x="6308417" y="4491582"/>
            <a:ext cx="721194" cy="369332"/>
          </a:xfrm>
          <a:prstGeom prst="roundRect">
            <a:avLst/>
          </a:prstGeom>
          <a:solidFill>
            <a:srgbClr val="A6ED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/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endParaRPr lang="zh-CN" altLang="en-US" sz="6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矩形 4"/>
          <p:cNvSpPr/>
          <p:nvPr/>
        </p:nvSpPr>
        <p:spPr bwMode="auto">
          <a:xfrm>
            <a:off x="-13477" y="2745192"/>
            <a:ext cx="12026718" cy="2370923"/>
          </a:xfrm>
          <a:prstGeom prst="rect">
            <a:avLst/>
          </a:prstGeom>
          <a:solidFill>
            <a:schemeClr val="bg1">
              <a:alpha val="7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4" name="任意多边形: 形状 23"/>
          <p:cNvSpPr/>
          <p:nvPr/>
        </p:nvSpPr>
        <p:spPr bwMode="auto">
          <a:xfrm>
            <a:off x="351763" y="3605530"/>
            <a:ext cx="11199044" cy="216817"/>
          </a:xfrm>
          <a:custGeom>
            <a:avLst/>
            <a:gdLst>
              <a:gd name="connsiteX0" fmla="*/ 10539167 w 11199044"/>
              <a:gd name="connsiteY0" fmla="*/ 0 h 216817"/>
              <a:gd name="connsiteX1" fmla="*/ 11199044 w 11199044"/>
              <a:gd name="connsiteY1" fmla="*/ 216817 h 216817"/>
              <a:gd name="connsiteX2" fmla="*/ 11030931 w 11199044"/>
              <a:gd name="connsiteY2" fmla="*/ 216817 h 216817"/>
              <a:gd name="connsiteX3" fmla="*/ 10539167 w 11199044"/>
              <a:gd name="connsiteY3" fmla="*/ 216817 h 216817"/>
              <a:gd name="connsiteX4" fmla="*/ 7856 w 11199044"/>
              <a:gd name="connsiteY4" fmla="*/ 216817 h 216817"/>
              <a:gd name="connsiteX5" fmla="*/ 0 w 11199044"/>
              <a:gd name="connsiteY5" fmla="*/ 208961 h 216817"/>
              <a:gd name="connsiteX6" fmla="*/ 0 w 11199044"/>
              <a:gd name="connsiteY6" fmla="*/ 177539 h 216817"/>
              <a:gd name="connsiteX7" fmla="*/ 7856 w 11199044"/>
              <a:gd name="connsiteY7" fmla="*/ 169683 h 216817"/>
              <a:gd name="connsiteX8" fmla="*/ 10539167 w 11199044"/>
              <a:gd name="connsiteY8" fmla="*/ 169683 h 216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199044" h="216817">
                <a:moveTo>
                  <a:pt x="10539167" y="0"/>
                </a:moveTo>
                <a:lnTo>
                  <a:pt x="11199044" y="216817"/>
                </a:lnTo>
                <a:lnTo>
                  <a:pt x="11030931" y="216817"/>
                </a:lnTo>
                <a:lnTo>
                  <a:pt x="10539167" y="216817"/>
                </a:lnTo>
                <a:lnTo>
                  <a:pt x="7856" y="216817"/>
                </a:lnTo>
                <a:cubicBezTo>
                  <a:pt x="3517" y="216817"/>
                  <a:pt x="0" y="213300"/>
                  <a:pt x="0" y="208961"/>
                </a:cubicBezTo>
                <a:lnTo>
                  <a:pt x="0" y="177539"/>
                </a:lnTo>
                <a:cubicBezTo>
                  <a:pt x="0" y="173200"/>
                  <a:pt x="3517" y="169683"/>
                  <a:pt x="7856" y="169683"/>
                </a:cubicBezTo>
                <a:lnTo>
                  <a:pt x="10539167" y="169683"/>
                </a:lnTo>
                <a:close/>
              </a:path>
            </a:pathLst>
          </a:custGeom>
          <a:gradFill>
            <a:gsLst>
              <a:gs pos="0">
                <a:srgbClr val="FF0000"/>
              </a:gs>
              <a:gs pos="40000">
                <a:srgbClr val="F7AF1D"/>
              </a:gs>
              <a:gs pos="71000">
                <a:srgbClr val="0070C0"/>
              </a:gs>
              <a:gs pos="100000">
                <a:srgbClr val="00B050"/>
              </a:gs>
            </a:gsLst>
            <a:lin ang="108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等腰三角形 6"/>
          <p:cNvSpPr/>
          <p:nvPr/>
        </p:nvSpPr>
        <p:spPr bwMode="auto">
          <a:xfrm>
            <a:off x="269422" y="3859880"/>
            <a:ext cx="348603" cy="348603"/>
          </a:xfrm>
          <a:prstGeom prst="triangle">
            <a:avLst/>
          </a:prstGeom>
          <a:solidFill>
            <a:srgbClr val="00B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9" name="等腰三角形 28"/>
          <p:cNvSpPr/>
          <p:nvPr/>
        </p:nvSpPr>
        <p:spPr bwMode="auto">
          <a:xfrm rot="10800000">
            <a:off x="1741474" y="3398351"/>
            <a:ext cx="348464" cy="348464"/>
          </a:xfrm>
          <a:prstGeom prst="triangle">
            <a:avLst/>
          </a:prstGeom>
          <a:solidFill>
            <a:srgbClr val="008D8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等腰三角形 29"/>
          <p:cNvSpPr/>
          <p:nvPr/>
        </p:nvSpPr>
        <p:spPr bwMode="auto">
          <a:xfrm>
            <a:off x="4303852" y="3859880"/>
            <a:ext cx="356628" cy="348603"/>
          </a:xfrm>
          <a:prstGeom prst="triangle">
            <a:avLst/>
          </a:prstGeom>
          <a:solidFill>
            <a:srgbClr val="4D848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1" name="等腰三角形 30"/>
          <p:cNvSpPr/>
          <p:nvPr/>
        </p:nvSpPr>
        <p:spPr bwMode="auto">
          <a:xfrm rot="10800000">
            <a:off x="7703919" y="3398351"/>
            <a:ext cx="332948" cy="332948"/>
          </a:xfrm>
          <a:prstGeom prst="triangle">
            <a:avLst/>
          </a:prstGeom>
          <a:solidFill>
            <a:srgbClr val="ED8C2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2" name="等腰三角形 31"/>
          <p:cNvSpPr/>
          <p:nvPr/>
        </p:nvSpPr>
        <p:spPr bwMode="auto">
          <a:xfrm rot="10800000">
            <a:off x="11298540" y="3405974"/>
            <a:ext cx="333218" cy="333218"/>
          </a:xfrm>
          <a:prstGeom prst="triangle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3" name="等腰三角形 32"/>
          <p:cNvSpPr/>
          <p:nvPr/>
        </p:nvSpPr>
        <p:spPr bwMode="auto">
          <a:xfrm>
            <a:off x="8988887" y="3871814"/>
            <a:ext cx="348966" cy="348966"/>
          </a:xfrm>
          <a:prstGeom prst="triangle">
            <a:avLst/>
          </a:prstGeom>
          <a:solidFill>
            <a:srgbClr val="E1502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-13477" y="430306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立项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51940" y="3011784"/>
            <a:ext cx="1127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30698" y="4322096"/>
            <a:ext cx="1102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315288" y="2973475"/>
            <a:ext cx="101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725023" y="4316645"/>
            <a:ext cx="876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0536715" y="2947943"/>
            <a:ext cx="1523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项目总结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33966" y="3839151"/>
            <a:ext cx="863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79472" y="3441410"/>
            <a:ext cx="1221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065788" y="3851448"/>
            <a:ext cx="1758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906874" y="3398150"/>
            <a:ext cx="1272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506013" y="3853854"/>
            <a:ext cx="1083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24d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172049" y="1845953"/>
            <a:ext cx="406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过程模型：瀑布模型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 bwMode="auto">
          <a:xfrm flipV="1">
            <a:off x="3630264" y="2556168"/>
            <a:ext cx="5152649" cy="37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8" name="文本框 37"/>
          <p:cNvSpPr txBox="1"/>
          <p:nvPr/>
        </p:nvSpPr>
        <p:spPr>
          <a:xfrm>
            <a:off x="4112945" y="1857780"/>
            <a:ext cx="4069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里程碑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203350" y="4320342"/>
            <a:ext cx="151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开发计划书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700537" y="3011784"/>
            <a:ext cx="1428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需求说明书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155180" y="4299841"/>
            <a:ext cx="1833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概要设计说明书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303410" y="2973475"/>
            <a:ext cx="1504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源代码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0652653" y="4328271"/>
            <a:ext cx="1270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测试分析报告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xit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6" dur="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2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7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8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1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4" presetID="42" presetClass="path" presetSubtype="0" accel="24000" fill="hold" grpId="0" nodeType="after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875E-6 -4.44444E-6 L 0.12096 0.00186 " pathEditMode="relative" rAng="0" ptsTypes="AA" p14:bounceEnd="38000">
                                          <p:cBhvr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42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42" presetClass="path" presetSubtype="0" accel="50000" decel="50000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-3.33333E-6 L 0.20951 -0.00069 " pathEditMode="relative" rAng="0" ptsTypes="AA" p14:bounceEnd="66000">
                                          <p:cBhvr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0469" y="-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accel="26000" decel="50000" fill="hold" grpId="0" nodeType="withEffect" p14:presetBounceEnd="12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875E-6 -4.44444E-6 L 0.27643 -0.00069 " pathEditMode="relative" rAng="0" ptsTypes="AA" p14:bounceEnd="12000">
                                          <p:cBhvr>
                                            <p:cTn id="3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815" y="-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42" presetClass="path" presetSubtype="0" accel="22000" decel="50000" fill="hold" grpId="0" nodeType="with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91667E-6 4.07407E-6 L 0.10729 0.00046 " pathEditMode="relative" rAng="0" ptsTypes="AA" p14:bounceEnd="20000">
                                          <p:cBhvr>
                                            <p:cTn id="4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365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2" presetID="42" presetClass="path" presetSubtype="0" accel="16000" decel="50000" fill="hold" grpId="0" nodeType="withEffect" p14:presetBounceEnd="22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5E-6 3.7037E-6 L 0.17513 0.00139 " pathEditMode="relative" rAng="0" ptsTypes="AA" p14:bounceEnd="22000">
                                          <p:cBhvr>
                                            <p:cTn id="4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750" y="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29" grpId="0" animBg="1"/>
          <p:bldP spid="30" grpId="0" animBg="1"/>
          <p:bldP spid="31" grpId="0" animBg="1"/>
          <p:bldP spid="33" grpId="0" animBg="1"/>
          <p:bldP spid="8" grpId="0"/>
          <p:bldP spid="9" grpId="0"/>
          <p:bldP spid="10" grpId="0"/>
          <p:bldP spid="11" grpId="0"/>
          <p:bldP spid="12" grpId="0"/>
          <p:bldP spid="13" grpId="0"/>
          <p:bldP spid="26" grpId="0"/>
          <p:bldP spid="38" grpId="0"/>
          <p:bldP spid="20" grpId="0"/>
          <p:bldP spid="22" grpId="0"/>
          <p:bldP spid="27" grpId="0"/>
          <p:bldP spid="28" grpId="0"/>
          <p:bldP spid="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xit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+.1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2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6" dur="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2" dur="2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7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8" dur="2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1" dur="2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1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4" presetID="42" presetClass="path" presetSubtype="0" accel="24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875E-6 -4.44444E-6 L 0.12096 0.00186 " pathEditMode="relative" rAng="0" ptsTypes="AA">
                                          <p:cBhvr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042" y="9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6" presetID="42" presetClass="path" presetSubtype="0" accel="50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-3.33333E-6 L 0.20951 -0.00069 " pathEditMode="relative" rAng="0" ptsTypes="AA">
                                          <p:cBhvr>
                                            <p:cTn id="3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0469" y="-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accel="26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875E-6 -4.44444E-6 L 0.27643 -0.00069 " pathEditMode="relative" rAng="0" ptsTypes="AA">
                                          <p:cBhvr>
                                            <p:cTn id="3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815" y="-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42" presetClass="path" presetSubtype="0" accel="22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91667E-6 4.07407E-6 L 0.10729 0.00046 " pathEditMode="relative" rAng="0" ptsTypes="AA">
                                          <p:cBhvr>
                                            <p:cTn id="4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365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2" presetID="42" presetClass="path" presetSubtype="0" accel="16000" de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5E-6 3.7037E-6 L 0.17513 0.00139 " pathEditMode="relative" rAng="0" ptsTypes="AA">
                                          <p:cBhvr>
                                            <p:cTn id="4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750" y="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29" grpId="0" animBg="1"/>
          <p:bldP spid="30" grpId="0" animBg="1"/>
          <p:bldP spid="31" grpId="0" animBg="1"/>
          <p:bldP spid="33" grpId="0" animBg="1"/>
          <p:bldP spid="8" grpId="0"/>
          <p:bldP spid="9" grpId="0"/>
          <p:bldP spid="10" grpId="0"/>
          <p:bldP spid="11" grpId="0"/>
          <p:bldP spid="12" grpId="0"/>
          <p:bldP spid="13" grpId="0"/>
          <p:bldP spid="26" grpId="0"/>
          <p:bldP spid="38" grpId="0"/>
          <p:bldP spid="20" grpId="0"/>
          <p:bldP spid="22" grpId="0"/>
          <p:bldP spid="27" grpId="0"/>
          <p:bldP spid="28" grpId="0"/>
          <p:bldP spid="34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/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质量保证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</a:t>
            </a:r>
            <a:endParaRPr lang="zh-CN" altLang="en-US" sz="6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3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质量保证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/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/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/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/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" name="组合 10"/>
          <p:cNvGrpSpPr/>
          <p:nvPr/>
        </p:nvGrpSpPr>
        <p:grpSpPr>
          <a:xfrm>
            <a:off x="816745" y="1540104"/>
            <a:ext cx="3442447" cy="4378569"/>
            <a:chOff x="816745" y="1540104"/>
            <a:chExt cx="3442447" cy="4378569"/>
          </a:xfrm>
        </p:grpSpPr>
        <p:sp>
          <p:nvSpPr>
            <p:cNvPr id="8" name="矩形 7"/>
            <p:cNvSpPr/>
            <p:nvPr/>
          </p:nvSpPr>
          <p:spPr bwMode="auto">
            <a:xfrm>
              <a:off x="1260542" y="1540104"/>
              <a:ext cx="2781057" cy="4378569"/>
            </a:xfrm>
            <a:prstGeom prst="rect">
              <a:avLst/>
            </a:prstGeom>
            <a:solidFill>
              <a:srgbClr val="7ACDE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 bwMode="auto">
            <a:xfrm>
              <a:off x="1260542" y="2441542"/>
              <a:ext cx="2781057" cy="159313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448578" y="3085939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控制需求变更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205672" y="3475173"/>
              <a:ext cx="2835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保持项目计划与需求一致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 bwMode="auto">
            <a:xfrm flipV="1">
              <a:off x="1609996" y="2329051"/>
              <a:ext cx="2006699" cy="247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4" name="文本框 13"/>
            <p:cNvSpPr txBox="1"/>
            <p:nvPr/>
          </p:nvSpPr>
          <p:spPr>
            <a:xfrm>
              <a:off x="1360261" y="4717791"/>
              <a:ext cx="25816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做尽量详尽的需求分析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360261" y="5176043"/>
              <a:ext cx="25816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控制需求文档的版本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2263121" y="2553843"/>
              <a:ext cx="775889" cy="369332"/>
              <a:chOff x="2263121" y="2553843"/>
              <a:chExt cx="775889" cy="369332"/>
            </a:xfrm>
          </p:grpSpPr>
          <p:sp>
            <p:nvSpPr>
              <p:cNvPr id="16" name="文本框 15"/>
              <p:cNvSpPr txBox="1"/>
              <p:nvPr/>
            </p:nvSpPr>
            <p:spPr>
              <a:xfrm>
                <a:off x="2263121" y="2553843"/>
                <a:ext cx="7758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目标</a:t>
                </a:r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18" name="直接连接符 17"/>
              <p:cNvCxnSpPr/>
              <p:nvPr/>
            </p:nvCxnSpPr>
            <p:spPr bwMode="auto">
              <a:xfrm>
                <a:off x="2307155" y="2877662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24" name="组合 23"/>
            <p:cNvGrpSpPr/>
            <p:nvPr/>
          </p:nvGrpSpPr>
          <p:grpSpPr>
            <a:xfrm>
              <a:off x="2263121" y="4117778"/>
              <a:ext cx="753993" cy="375258"/>
              <a:chOff x="2263121" y="4117778"/>
              <a:chExt cx="753993" cy="375258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2263121" y="4117778"/>
                <a:ext cx="753993" cy="371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</a:t>
                </a:r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44" name="直接连接符 43"/>
              <p:cNvCxnSpPr/>
              <p:nvPr/>
            </p:nvCxnSpPr>
            <p:spPr bwMode="auto">
              <a:xfrm>
                <a:off x="2296207" y="4493036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5" name="文本框 4"/>
            <p:cNvSpPr txBox="1"/>
            <p:nvPr/>
          </p:nvSpPr>
          <p:spPr>
            <a:xfrm>
              <a:off x="816745" y="1834090"/>
              <a:ext cx="34424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需求管理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485396" y="1540104"/>
            <a:ext cx="2835927" cy="4378569"/>
            <a:chOff x="4485396" y="1540104"/>
            <a:chExt cx="2835927" cy="4378569"/>
          </a:xfrm>
        </p:grpSpPr>
        <p:sp>
          <p:nvSpPr>
            <p:cNvPr id="27" name="矩形 26"/>
            <p:cNvSpPr/>
            <p:nvPr/>
          </p:nvSpPr>
          <p:spPr bwMode="auto">
            <a:xfrm>
              <a:off x="4507317" y="1540104"/>
              <a:ext cx="2781057" cy="4378569"/>
            </a:xfrm>
            <a:prstGeom prst="rect">
              <a:avLst/>
            </a:prstGeom>
            <a:solidFill>
              <a:srgbClr val="7ACDE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073092" y="1834090"/>
              <a:ext cx="16495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技术评审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 bwMode="auto">
            <a:xfrm>
              <a:off x="4507317" y="2441542"/>
              <a:ext cx="2781057" cy="159313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48" name="直接连接符 47"/>
            <p:cNvCxnSpPr/>
            <p:nvPr/>
          </p:nvCxnSpPr>
          <p:spPr bwMode="auto">
            <a:xfrm flipV="1">
              <a:off x="4842405" y="2326580"/>
              <a:ext cx="2006699" cy="247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51" name="组合 50"/>
            <p:cNvGrpSpPr/>
            <p:nvPr/>
          </p:nvGrpSpPr>
          <p:grpSpPr>
            <a:xfrm>
              <a:off x="5509900" y="2522491"/>
              <a:ext cx="775889" cy="369332"/>
              <a:chOff x="2263121" y="2553843"/>
              <a:chExt cx="775889" cy="369332"/>
            </a:xfrm>
          </p:grpSpPr>
          <p:sp>
            <p:nvSpPr>
              <p:cNvPr id="52" name="文本框 51"/>
              <p:cNvSpPr txBox="1"/>
              <p:nvPr/>
            </p:nvSpPr>
            <p:spPr>
              <a:xfrm>
                <a:off x="2263121" y="2553843"/>
                <a:ext cx="7758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目标</a:t>
                </a:r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53" name="直接连接符 52"/>
              <p:cNvCxnSpPr/>
              <p:nvPr/>
            </p:nvCxnSpPr>
            <p:spPr bwMode="auto">
              <a:xfrm>
                <a:off x="2307155" y="2877662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58" name="组合 57"/>
            <p:cNvGrpSpPr/>
            <p:nvPr/>
          </p:nvGrpSpPr>
          <p:grpSpPr>
            <a:xfrm>
              <a:off x="5568518" y="4115749"/>
              <a:ext cx="753993" cy="375258"/>
              <a:chOff x="2263121" y="4117778"/>
              <a:chExt cx="753993" cy="375258"/>
            </a:xfrm>
          </p:grpSpPr>
          <p:sp>
            <p:nvSpPr>
              <p:cNvPr id="59" name="文本框 58"/>
              <p:cNvSpPr txBox="1"/>
              <p:nvPr/>
            </p:nvSpPr>
            <p:spPr>
              <a:xfrm>
                <a:off x="2263121" y="4117778"/>
                <a:ext cx="753993" cy="371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</a:t>
                </a:r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0" name="直接连接符 59"/>
              <p:cNvCxnSpPr/>
              <p:nvPr/>
            </p:nvCxnSpPr>
            <p:spPr bwMode="auto">
              <a:xfrm>
                <a:off x="2296207" y="4493036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64" name="文本框 63"/>
            <p:cNvSpPr txBox="1"/>
            <p:nvPr/>
          </p:nvSpPr>
          <p:spPr>
            <a:xfrm>
              <a:off x="4743026" y="3081596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减少编码错误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4485396" y="3479175"/>
              <a:ext cx="2835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增加文档质量和可读性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4695356" y="4736556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统一编码和文档规范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4561027" y="5188833"/>
              <a:ext cx="26736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用白盒测试保证彻底性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784624" y="1540104"/>
            <a:ext cx="2781057" cy="4378569"/>
            <a:chOff x="7784624" y="1540104"/>
            <a:chExt cx="2781057" cy="4378569"/>
          </a:xfrm>
        </p:grpSpPr>
        <p:sp>
          <p:nvSpPr>
            <p:cNvPr id="28" name="矩形 27"/>
            <p:cNvSpPr/>
            <p:nvPr/>
          </p:nvSpPr>
          <p:spPr bwMode="auto">
            <a:xfrm>
              <a:off x="7784624" y="1540104"/>
              <a:ext cx="2781057" cy="4378569"/>
            </a:xfrm>
            <a:prstGeom prst="rect">
              <a:avLst/>
            </a:prstGeom>
            <a:solidFill>
              <a:srgbClr val="7ACDE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023187" y="1808455"/>
              <a:ext cx="23039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进度管理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矩形 46"/>
            <p:cNvSpPr/>
            <p:nvPr/>
          </p:nvSpPr>
          <p:spPr bwMode="auto">
            <a:xfrm>
              <a:off x="7784624" y="2441542"/>
              <a:ext cx="2781057" cy="159313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49" name="直接连接符 48"/>
            <p:cNvCxnSpPr/>
            <p:nvPr/>
          </p:nvCxnSpPr>
          <p:spPr bwMode="auto">
            <a:xfrm flipV="1">
              <a:off x="8254804" y="2305234"/>
              <a:ext cx="2006699" cy="247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54" name="组合 53"/>
            <p:cNvGrpSpPr/>
            <p:nvPr/>
          </p:nvGrpSpPr>
          <p:grpSpPr>
            <a:xfrm>
              <a:off x="8870208" y="2508330"/>
              <a:ext cx="775889" cy="369332"/>
              <a:chOff x="2263121" y="2553843"/>
              <a:chExt cx="775889" cy="369332"/>
            </a:xfrm>
          </p:grpSpPr>
          <p:sp>
            <p:nvSpPr>
              <p:cNvPr id="55" name="文本框 54"/>
              <p:cNvSpPr txBox="1"/>
              <p:nvPr/>
            </p:nvSpPr>
            <p:spPr>
              <a:xfrm>
                <a:off x="2263121" y="2553843"/>
                <a:ext cx="7758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目标</a:t>
                </a:r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56" name="直接连接符 55"/>
              <p:cNvCxnSpPr/>
              <p:nvPr/>
            </p:nvCxnSpPr>
            <p:spPr bwMode="auto">
              <a:xfrm>
                <a:off x="2307155" y="2877662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61" name="组合 60"/>
            <p:cNvGrpSpPr/>
            <p:nvPr/>
          </p:nvGrpSpPr>
          <p:grpSpPr>
            <a:xfrm>
              <a:off x="8916173" y="4106653"/>
              <a:ext cx="753993" cy="375258"/>
              <a:chOff x="2263121" y="4117778"/>
              <a:chExt cx="753993" cy="375258"/>
            </a:xfrm>
          </p:grpSpPr>
          <p:sp>
            <p:nvSpPr>
              <p:cNvPr id="62" name="文本框 61"/>
              <p:cNvSpPr txBox="1"/>
              <p:nvPr/>
            </p:nvSpPr>
            <p:spPr>
              <a:xfrm>
                <a:off x="2263121" y="4117778"/>
                <a:ext cx="753993" cy="371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方法</a:t>
                </a:r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3" name="直接连接符 62"/>
              <p:cNvCxnSpPr/>
              <p:nvPr/>
            </p:nvCxnSpPr>
            <p:spPr bwMode="auto">
              <a:xfrm>
                <a:off x="2296207" y="4493036"/>
                <a:ext cx="68782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68" name="文本框 67"/>
            <p:cNvSpPr txBox="1"/>
            <p:nvPr/>
          </p:nvSpPr>
          <p:spPr>
            <a:xfrm>
              <a:off x="7922140" y="3082314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使开发按照预期进行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8090681" y="4717791"/>
              <a:ext cx="24049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建立相应的里程碑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 bwMode="auto">
          <a:xfrm>
            <a:off x="3146530" y="2245359"/>
            <a:ext cx="8148320" cy="3555120"/>
          </a:xfrm>
          <a:prstGeom prst="rect">
            <a:avLst/>
          </a:prstGeom>
          <a:solidFill>
            <a:schemeClr val="tx1">
              <a:lumMod val="95000"/>
              <a:lumOff val="5000"/>
              <a:alpha val="92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10243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配置管理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/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/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/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/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96" y="2245359"/>
            <a:ext cx="2370080" cy="355512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473155" y="2485960"/>
            <a:ext cx="5778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配置管理工具：</a:t>
            </a:r>
            <a:r>
              <a:rPr lang="en-US" altLang="zh-CN" sz="24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zh-CN" altLang="en-US" sz="240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42408" y="3630461"/>
            <a:ext cx="494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配置标识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避免版本混乱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3755530" y="3438738"/>
            <a:ext cx="1306664" cy="5545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642408" y="4191516"/>
            <a:ext cx="494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变更控制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有效控制变更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642408" y="4748311"/>
            <a:ext cx="494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状态统计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了解项目进展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/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风险分析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六</a:t>
            </a:r>
            <a:endParaRPr lang="zh-CN" altLang="en-US" sz="6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pic>
      <p:grpSp>
        <p:nvGrpSpPr>
          <p:cNvPr id="10243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风险分析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/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/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/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/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" name="组合 6"/>
          <p:cNvGrpSpPr/>
          <p:nvPr/>
        </p:nvGrpSpPr>
        <p:grpSpPr bwMode="auto">
          <a:xfrm>
            <a:off x="816134" y="1976438"/>
            <a:ext cx="2286000" cy="3657600"/>
            <a:chOff x="0" y="0"/>
            <a:chExt cx="2286000" cy="3657600"/>
          </a:xfrm>
        </p:grpSpPr>
        <p:sp>
          <p:nvSpPr>
            <p:cNvPr id="23" name="矩形 7"/>
            <p:cNvSpPr>
              <a:spLocks noChangeArrowheads="1"/>
            </p:cNvSpPr>
            <p:nvPr/>
          </p:nvSpPr>
          <p:spPr bwMode="auto">
            <a:xfrm>
              <a:off x="0" y="0"/>
              <a:ext cx="2286000" cy="3657600"/>
            </a:xfrm>
            <a:prstGeom prst="rect">
              <a:avLst/>
            </a:prstGeom>
            <a:solidFill>
              <a:srgbClr val="F9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grpSp>
          <p:nvGrpSpPr>
            <p:cNvPr id="24" name="组合 8"/>
            <p:cNvGrpSpPr/>
            <p:nvPr/>
          </p:nvGrpSpPr>
          <p:grpSpPr bwMode="auto">
            <a:xfrm>
              <a:off x="673931" y="350845"/>
              <a:ext cx="938137" cy="938137"/>
              <a:chOff x="0" y="0"/>
              <a:chExt cx="938137" cy="938137"/>
            </a:xfrm>
          </p:grpSpPr>
          <p:sp>
            <p:nvSpPr>
              <p:cNvPr id="28" name="Freeform 451"/>
              <p:cNvSpPr>
                <a:spLocks noEditPoints="1"/>
              </p:cNvSpPr>
              <p:nvPr/>
            </p:nvSpPr>
            <p:spPr bwMode="auto">
              <a:xfrm>
                <a:off x="244349" y="244349"/>
                <a:ext cx="449438" cy="449438"/>
              </a:xfrm>
              <a:custGeom>
                <a:avLst/>
                <a:gdLst>
                  <a:gd name="T0" fmla="*/ 2147483646 w 287"/>
                  <a:gd name="T1" fmla="*/ 2147483646 h 288"/>
                  <a:gd name="T2" fmla="*/ 2147483646 w 287"/>
                  <a:gd name="T3" fmla="*/ 2147483646 h 288"/>
                  <a:gd name="T4" fmla="*/ 2147483646 w 287"/>
                  <a:gd name="T5" fmla="*/ 2147483646 h 288"/>
                  <a:gd name="T6" fmla="*/ 2147483646 w 287"/>
                  <a:gd name="T7" fmla="*/ 2147483646 h 288"/>
                  <a:gd name="T8" fmla="*/ 2147483646 w 287"/>
                  <a:gd name="T9" fmla="*/ 0 h 288"/>
                  <a:gd name="T10" fmla="*/ 2147483646 w 287"/>
                  <a:gd name="T11" fmla="*/ 2147483646 h 288"/>
                  <a:gd name="T12" fmla="*/ 2147483646 w 287"/>
                  <a:gd name="T13" fmla="*/ 2147483646 h 288"/>
                  <a:gd name="T14" fmla="*/ 2147483646 w 287"/>
                  <a:gd name="T15" fmla="*/ 2147483646 h 288"/>
                  <a:gd name="T16" fmla="*/ 2147483646 w 287"/>
                  <a:gd name="T17" fmla="*/ 2147483646 h 288"/>
                  <a:gd name="T18" fmla="*/ 0 w 287"/>
                  <a:gd name="T19" fmla="*/ 2147483646 h 288"/>
                  <a:gd name="T20" fmla="*/ 2147483646 w 287"/>
                  <a:gd name="T21" fmla="*/ 2147483646 h 288"/>
                  <a:gd name="T22" fmla="*/ 2147483646 w 287"/>
                  <a:gd name="T23" fmla="*/ 2147483646 h 288"/>
                  <a:gd name="T24" fmla="*/ 2147483646 w 287"/>
                  <a:gd name="T25" fmla="*/ 2147483646 h 288"/>
                  <a:gd name="T26" fmla="*/ 2147483646 w 287"/>
                  <a:gd name="T27" fmla="*/ 2147483646 h 288"/>
                  <a:gd name="T28" fmla="*/ 2147483646 w 287"/>
                  <a:gd name="T29" fmla="*/ 2147483646 h 288"/>
                  <a:gd name="T30" fmla="*/ 2147483646 w 287"/>
                  <a:gd name="T31" fmla="*/ 2147483646 h 288"/>
                  <a:gd name="T32" fmla="*/ 2147483646 w 287"/>
                  <a:gd name="T33" fmla="*/ 2147483646 h 288"/>
                  <a:gd name="T34" fmla="*/ 2147483646 w 287"/>
                  <a:gd name="T35" fmla="*/ 2147483646 h 288"/>
                  <a:gd name="T36" fmla="*/ 2147483646 w 287"/>
                  <a:gd name="T37" fmla="*/ 2147483646 h 288"/>
                  <a:gd name="T38" fmla="*/ 2147483646 w 287"/>
                  <a:gd name="T39" fmla="*/ 2147483646 h 288"/>
                  <a:gd name="T40" fmla="*/ 2147483646 w 287"/>
                  <a:gd name="T41" fmla="*/ 2147483646 h 288"/>
                  <a:gd name="T42" fmla="*/ 2147483646 w 287"/>
                  <a:gd name="T43" fmla="*/ 2147483646 h 28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87" h="288">
                    <a:moveTo>
                      <a:pt x="283" y="234"/>
                    </a:moveTo>
                    <a:cubicBezTo>
                      <a:pt x="247" y="208"/>
                      <a:pt x="247" y="208"/>
                      <a:pt x="247" y="208"/>
                    </a:cubicBezTo>
                    <a:cubicBezTo>
                      <a:pt x="136" y="96"/>
                      <a:pt x="136" y="96"/>
                      <a:pt x="136" y="96"/>
                    </a:cubicBezTo>
                    <a:cubicBezTo>
                      <a:pt x="140" y="89"/>
                      <a:pt x="142" y="81"/>
                      <a:pt x="142" y="74"/>
                    </a:cubicBezTo>
                    <a:cubicBezTo>
                      <a:pt x="142" y="37"/>
                      <a:pt x="106" y="0"/>
                      <a:pt x="68" y="0"/>
                    </a:cubicBezTo>
                    <a:cubicBezTo>
                      <a:pt x="68" y="0"/>
                      <a:pt x="64" y="5"/>
                      <a:pt x="61" y="7"/>
                    </a:cubicBezTo>
                    <a:cubicBezTo>
                      <a:pt x="92" y="37"/>
                      <a:pt x="89" y="32"/>
                      <a:pt x="89" y="51"/>
                    </a:cubicBezTo>
                    <a:cubicBezTo>
                      <a:pt x="89" y="66"/>
                      <a:pt x="65" y="90"/>
                      <a:pt x="50" y="90"/>
                    </a:cubicBezTo>
                    <a:cubicBezTo>
                      <a:pt x="31" y="90"/>
                      <a:pt x="37" y="93"/>
                      <a:pt x="6" y="62"/>
                    </a:cubicBezTo>
                    <a:cubicBezTo>
                      <a:pt x="4" y="65"/>
                      <a:pt x="0" y="69"/>
                      <a:pt x="0" y="69"/>
                    </a:cubicBezTo>
                    <a:cubicBezTo>
                      <a:pt x="0" y="107"/>
                      <a:pt x="36" y="143"/>
                      <a:pt x="74" y="143"/>
                    </a:cubicBezTo>
                    <a:cubicBezTo>
                      <a:pt x="80" y="143"/>
                      <a:pt x="88" y="141"/>
                      <a:pt x="95" y="137"/>
                    </a:cubicBezTo>
                    <a:cubicBezTo>
                      <a:pt x="207" y="249"/>
                      <a:pt x="207" y="249"/>
                      <a:pt x="207" y="249"/>
                    </a:cubicBezTo>
                    <a:cubicBezTo>
                      <a:pt x="233" y="284"/>
                      <a:pt x="233" y="284"/>
                      <a:pt x="233" y="284"/>
                    </a:cubicBezTo>
                    <a:cubicBezTo>
                      <a:pt x="247" y="288"/>
                      <a:pt x="247" y="288"/>
                      <a:pt x="247" y="288"/>
                    </a:cubicBezTo>
                    <a:cubicBezTo>
                      <a:pt x="287" y="249"/>
                      <a:pt x="287" y="249"/>
                      <a:pt x="287" y="249"/>
                    </a:cubicBezTo>
                    <a:lnTo>
                      <a:pt x="283" y="234"/>
                    </a:lnTo>
                    <a:close/>
                    <a:moveTo>
                      <a:pt x="244" y="261"/>
                    </a:moveTo>
                    <a:cubicBezTo>
                      <a:pt x="234" y="261"/>
                      <a:pt x="227" y="254"/>
                      <a:pt x="227" y="244"/>
                    </a:cubicBezTo>
                    <a:cubicBezTo>
                      <a:pt x="227" y="235"/>
                      <a:pt x="234" y="228"/>
                      <a:pt x="244" y="228"/>
                    </a:cubicBezTo>
                    <a:cubicBezTo>
                      <a:pt x="253" y="228"/>
                      <a:pt x="260" y="235"/>
                      <a:pt x="260" y="244"/>
                    </a:cubicBezTo>
                    <a:cubicBezTo>
                      <a:pt x="260" y="254"/>
                      <a:pt x="253" y="261"/>
                      <a:pt x="244" y="2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" name="椭圆 1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38137" cy="93813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6" name="TextBox 11"/>
            <p:cNvSpPr txBox="1">
              <a:spLocks noChangeArrowheads="1"/>
            </p:cNvSpPr>
            <p:nvPr/>
          </p:nvSpPr>
          <p:spPr bwMode="auto">
            <a:xfrm>
              <a:off x="118871" y="2329323"/>
              <a:ext cx="20482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服务器的不稳定可能导致客户端无法获得数据，无法进行交互</a:t>
              </a:r>
              <a:endParaRPr lang="en-US" altLang="zh-CN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TextBox 10"/>
            <p:cNvSpPr txBox="1">
              <a:spLocks noChangeArrowheads="1"/>
            </p:cNvSpPr>
            <p:nvPr/>
          </p:nvSpPr>
          <p:spPr bwMode="auto">
            <a:xfrm>
              <a:off x="260904" y="1594995"/>
              <a:ext cx="1764189" cy="40011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服务器稳定性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13"/>
          <p:cNvGrpSpPr/>
          <p:nvPr/>
        </p:nvGrpSpPr>
        <p:grpSpPr bwMode="auto">
          <a:xfrm>
            <a:off x="9170347" y="1995242"/>
            <a:ext cx="2286000" cy="3605045"/>
            <a:chOff x="0" y="52554"/>
            <a:chExt cx="2286000" cy="3605045"/>
          </a:xfrm>
        </p:grpSpPr>
        <p:sp>
          <p:nvSpPr>
            <p:cNvPr id="31" name="矩形 14"/>
            <p:cNvSpPr>
              <a:spLocks noChangeArrowheads="1"/>
            </p:cNvSpPr>
            <p:nvPr/>
          </p:nvSpPr>
          <p:spPr bwMode="auto">
            <a:xfrm>
              <a:off x="0" y="52554"/>
              <a:ext cx="2286000" cy="3605045"/>
            </a:xfrm>
            <a:prstGeom prst="rect">
              <a:avLst/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grpSp>
          <p:nvGrpSpPr>
            <p:cNvPr id="32" name="组合 15"/>
            <p:cNvGrpSpPr/>
            <p:nvPr/>
          </p:nvGrpSpPr>
          <p:grpSpPr bwMode="auto">
            <a:xfrm>
              <a:off x="673931" y="315732"/>
              <a:ext cx="938137" cy="938137"/>
              <a:chOff x="0" y="0"/>
              <a:chExt cx="938137" cy="938137"/>
            </a:xfrm>
          </p:grpSpPr>
          <p:pic>
            <p:nvPicPr>
              <p:cNvPr id="35" name="组合 18"/>
              <p:cNvPicPr>
                <a:picLocks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43772" y="243204"/>
                <a:ext cx="451104" cy="4511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6" name="椭圆 1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38137" cy="93813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33" name="TextBox 11"/>
            <p:cNvSpPr txBox="1">
              <a:spLocks noChangeArrowheads="1"/>
            </p:cNvSpPr>
            <p:nvPr/>
          </p:nvSpPr>
          <p:spPr bwMode="auto">
            <a:xfrm>
              <a:off x="70946" y="2435291"/>
              <a:ext cx="20482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无法预见的故障可能会导致数据丢失，运行环境不稳定可能导致软件崩溃</a:t>
              </a:r>
              <a:endParaRPr lang="en-US" altLang="zh-CN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TextBox 10"/>
            <p:cNvSpPr txBox="1">
              <a:spLocks noChangeArrowheads="1"/>
            </p:cNvSpPr>
            <p:nvPr/>
          </p:nvSpPr>
          <p:spPr bwMode="auto">
            <a:xfrm>
              <a:off x="161000" y="1628745"/>
              <a:ext cx="196399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计算机软件故障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6"/>
          <p:cNvGrpSpPr/>
          <p:nvPr/>
        </p:nvGrpSpPr>
        <p:grpSpPr bwMode="auto">
          <a:xfrm>
            <a:off x="3623060" y="1976438"/>
            <a:ext cx="2286000" cy="3657600"/>
            <a:chOff x="0" y="0"/>
            <a:chExt cx="2286000" cy="3657600"/>
          </a:xfrm>
        </p:grpSpPr>
        <p:sp>
          <p:nvSpPr>
            <p:cNvPr id="42" name="矩形 7"/>
            <p:cNvSpPr>
              <a:spLocks noChangeArrowheads="1"/>
            </p:cNvSpPr>
            <p:nvPr/>
          </p:nvSpPr>
          <p:spPr bwMode="auto">
            <a:xfrm>
              <a:off x="0" y="0"/>
              <a:ext cx="2286000" cy="3657600"/>
            </a:xfrm>
            <a:prstGeom prst="rect">
              <a:avLst/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grpSp>
          <p:nvGrpSpPr>
            <p:cNvPr id="43" name="组合 8"/>
            <p:cNvGrpSpPr/>
            <p:nvPr/>
          </p:nvGrpSpPr>
          <p:grpSpPr bwMode="auto">
            <a:xfrm>
              <a:off x="673931" y="350845"/>
              <a:ext cx="938137" cy="938137"/>
              <a:chOff x="0" y="0"/>
              <a:chExt cx="938137" cy="938137"/>
            </a:xfrm>
          </p:grpSpPr>
          <p:sp>
            <p:nvSpPr>
              <p:cNvPr id="46" name="Freeform 451"/>
              <p:cNvSpPr>
                <a:spLocks noEditPoints="1"/>
              </p:cNvSpPr>
              <p:nvPr/>
            </p:nvSpPr>
            <p:spPr bwMode="auto">
              <a:xfrm>
                <a:off x="244349" y="244349"/>
                <a:ext cx="449438" cy="449438"/>
              </a:xfrm>
              <a:custGeom>
                <a:avLst/>
                <a:gdLst>
                  <a:gd name="T0" fmla="*/ 2147483646 w 287"/>
                  <a:gd name="T1" fmla="*/ 2147483646 h 288"/>
                  <a:gd name="T2" fmla="*/ 2147483646 w 287"/>
                  <a:gd name="T3" fmla="*/ 2147483646 h 288"/>
                  <a:gd name="T4" fmla="*/ 2147483646 w 287"/>
                  <a:gd name="T5" fmla="*/ 2147483646 h 288"/>
                  <a:gd name="T6" fmla="*/ 2147483646 w 287"/>
                  <a:gd name="T7" fmla="*/ 2147483646 h 288"/>
                  <a:gd name="T8" fmla="*/ 2147483646 w 287"/>
                  <a:gd name="T9" fmla="*/ 0 h 288"/>
                  <a:gd name="T10" fmla="*/ 2147483646 w 287"/>
                  <a:gd name="T11" fmla="*/ 2147483646 h 288"/>
                  <a:gd name="T12" fmla="*/ 2147483646 w 287"/>
                  <a:gd name="T13" fmla="*/ 2147483646 h 288"/>
                  <a:gd name="T14" fmla="*/ 2147483646 w 287"/>
                  <a:gd name="T15" fmla="*/ 2147483646 h 288"/>
                  <a:gd name="T16" fmla="*/ 2147483646 w 287"/>
                  <a:gd name="T17" fmla="*/ 2147483646 h 288"/>
                  <a:gd name="T18" fmla="*/ 0 w 287"/>
                  <a:gd name="T19" fmla="*/ 2147483646 h 288"/>
                  <a:gd name="T20" fmla="*/ 2147483646 w 287"/>
                  <a:gd name="T21" fmla="*/ 2147483646 h 288"/>
                  <a:gd name="T22" fmla="*/ 2147483646 w 287"/>
                  <a:gd name="T23" fmla="*/ 2147483646 h 288"/>
                  <a:gd name="T24" fmla="*/ 2147483646 w 287"/>
                  <a:gd name="T25" fmla="*/ 2147483646 h 288"/>
                  <a:gd name="T26" fmla="*/ 2147483646 w 287"/>
                  <a:gd name="T27" fmla="*/ 2147483646 h 288"/>
                  <a:gd name="T28" fmla="*/ 2147483646 w 287"/>
                  <a:gd name="T29" fmla="*/ 2147483646 h 288"/>
                  <a:gd name="T30" fmla="*/ 2147483646 w 287"/>
                  <a:gd name="T31" fmla="*/ 2147483646 h 288"/>
                  <a:gd name="T32" fmla="*/ 2147483646 w 287"/>
                  <a:gd name="T33" fmla="*/ 2147483646 h 288"/>
                  <a:gd name="T34" fmla="*/ 2147483646 w 287"/>
                  <a:gd name="T35" fmla="*/ 2147483646 h 288"/>
                  <a:gd name="T36" fmla="*/ 2147483646 w 287"/>
                  <a:gd name="T37" fmla="*/ 2147483646 h 288"/>
                  <a:gd name="T38" fmla="*/ 2147483646 w 287"/>
                  <a:gd name="T39" fmla="*/ 2147483646 h 288"/>
                  <a:gd name="T40" fmla="*/ 2147483646 w 287"/>
                  <a:gd name="T41" fmla="*/ 2147483646 h 288"/>
                  <a:gd name="T42" fmla="*/ 2147483646 w 287"/>
                  <a:gd name="T43" fmla="*/ 2147483646 h 28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87" h="288">
                    <a:moveTo>
                      <a:pt x="283" y="234"/>
                    </a:moveTo>
                    <a:cubicBezTo>
                      <a:pt x="247" y="208"/>
                      <a:pt x="247" y="208"/>
                      <a:pt x="247" y="208"/>
                    </a:cubicBezTo>
                    <a:cubicBezTo>
                      <a:pt x="136" y="96"/>
                      <a:pt x="136" y="96"/>
                      <a:pt x="136" y="96"/>
                    </a:cubicBezTo>
                    <a:cubicBezTo>
                      <a:pt x="140" y="89"/>
                      <a:pt x="142" y="81"/>
                      <a:pt x="142" y="74"/>
                    </a:cubicBezTo>
                    <a:cubicBezTo>
                      <a:pt x="142" y="37"/>
                      <a:pt x="106" y="0"/>
                      <a:pt x="68" y="0"/>
                    </a:cubicBezTo>
                    <a:cubicBezTo>
                      <a:pt x="68" y="0"/>
                      <a:pt x="64" y="5"/>
                      <a:pt x="61" y="7"/>
                    </a:cubicBezTo>
                    <a:cubicBezTo>
                      <a:pt x="92" y="37"/>
                      <a:pt x="89" y="32"/>
                      <a:pt x="89" y="51"/>
                    </a:cubicBezTo>
                    <a:cubicBezTo>
                      <a:pt x="89" y="66"/>
                      <a:pt x="65" y="90"/>
                      <a:pt x="50" y="90"/>
                    </a:cubicBezTo>
                    <a:cubicBezTo>
                      <a:pt x="31" y="90"/>
                      <a:pt x="37" y="93"/>
                      <a:pt x="6" y="62"/>
                    </a:cubicBezTo>
                    <a:cubicBezTo>
                      <a:pt x="4" y="65"/>
                      <a:pt x="0" y="69"/>
                      <a:pt x="0" y="69"/>
                    </a:cubicBezTo>
                    <a:cubicBezTo>
                      <a:pt x="0" y="107"/>
                      <a:pt x="36" y="143"/>
                      <a:pt x="74" y="143"/>
                    </a:cubicBezTo>
                    <a:cubicBezTo>
                      <a:pt x="80" y="143"/>
                      <a:pt x="88" y="141"/>
                      <a:pt x="95" y="137"/>
                    </a:cubicBezTo>
                    <a:cubicBezTo>
                      <a:pt x="207" y="249"/>
                      <a:pt x="207" y="249"/>
                      <a:pt x="207" y="249"/>
                    </a:cubicBezTo>
                    <a:cubicBezTo>
                      <a:pt x="233" y="284"/>
                      <a:pt x="233" y="284"/>
                      <a:pt x="233" y="284"/>
                    </a:cubicBezTo>
                    <a:cubicBezTo>
                      <a:pt x="247" y="288"/>
                      <a:pt x="247" y="288"/>
                      <a:pt x="247" y="288"/>
                    </a:cubicBezTo>
                    <a:cubicBezTo>
                      <a:pt x="287" y="249"/>
                      <a:pt x="287" y="249"/>
                      <a:pt x="287" y="249"/>
                    </a:cubicBezTo>
                    <a:lnTo>
                      <a:pt x="283" y="234"/>
                    </a:lnTo>
                    <a:close/>
                    <a:moveTo>
                      <a:pt x="244" y="261"/>
                    </a:moveTo>
                    <a:cubicBezTo>
                      <a:pt x="234" y="261"/>
                      <a:pt x="227" y="254"/>
                      <a:pt x="227" y="244"/>
                    </a:cubicBezTo>
                    <a:cubicBezTo>
                      <a:pt x="227" y="235"/>
                      <a:pt x="234" y="228"/>
                      <a:pt x="244" y="228"/>
                    </a:cubicBezTo>
                    <a:cubicBezTo>
                      <a:pt x="253" y="228"/>
                      <a:pt x="260" y="235"/>
                      <a:pt x="260" y="244"/>
                    </a:cubicBezTo>
                    <a:cubicBezTo>
                      <a:pt x="260" y="254"/>
                      <a:pt x="253" y="261"/>
                      <a:pt x="244" y="2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椭圆 1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38137" cy="93813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4" name="TextBox 11"/>
            <p:cNvSpPr txBox="1">
              <a:spLocks noChangeArrowheads="1"/>
            </p:cNvSpPr>
            <p:nvPr/>
          </p:nvSpPr>
          <p:spPr bwMode="auto">
            <a:xfrm>
              <a:off x="118870" y="2365242"/>
              <a:ext cx="2048256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服务器的配置以及</a:t>
              </a:r>
              <a:r>
                <a:rPr lang="zh-CN" altLang="en-US" sz="180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带宽的限制导致</a:t>
              </a: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数据传输存在延迟</a:t>
              </a:r>
              <a:endParaRPr lang="en-US" altLang="zh-CN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TextBox 10"/>
            <p:cNvSpPr txBox="1">
              <a:spLocks noChangeArrowheads="1"/>
            </p:cNvSpPr>
            <p:nvPr/>
          </p:nvSpPr>
          <p:spPr bwMode="auto">
            <a:xfrm>
              <a:off x="260904" y="1594995"/>
              <a:ext cx="1764189" cy="40011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数据传输时间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直角三角形 3"/>
          <p:cNvSpPr/>
          <p:nvPr/>
        </p:nvSpPr>
        <p:spPr bwMode="auto">
          <a:xfrm rot="5400000">
            <a:off x="860679" y="2021155"/>
            <a:ext cx="526354" cy="526354"/>
          </a:xfrm>
          <a:prstGeom prst="rtTriangle">
            <a:avLst/>
          </a:prstGeom>
          <a:solidFill>
            <a:schemeClr val="bg2">
              <a:lumMod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8" name="直角三角形 47"/>
          <p:cNvSpPr/>
          <p:nvPr/>
        </p:nvSpPr>
        <p:spPr bwMode="auto">
          <a:xfrm rot="5400000">
            <a:off x="3696507" y="2021155"/>
            <a:ext cx="526354" cy="526354"/>
          </a:xfrm>
          <a:prstGeom prst="rtTriangle">
            <a:avLst/>
          </a:prstGeom>
          <a:solidFill>
            <a:schemeClr val="bg2">
              <a:lumMod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49" name="组合 6"/>
          <p:cNvGrpSpPr/>
          <p:nvPr/>
        </p:nvGrpSpPr>
        <p:grpSpPr bwMode="auto">
          <a:xfrm>
            <a:off x="6363421" y="1980038"/>
            <a:ext cx="2286000" cy="3657600"/>
            <a:chOff x="0" y="0"/>
            <a:chExt cx="2286000" cy="3657600"/>
          </a:xfrm>
        </p:grpSpPr>
        <p:sp>
          <p:nvSpPr>
            <p:cNvPr id="50" name="矩形 7"/>
            <p:cNvSpPr>
              <a:spLocks noChangeArrowheads="1"/>
            </p:cNvSpPr>
            <p:nvPr/>
          </p:nvSpPr>
          <p:spPr bwMode="auto">
            <a:xfrm>
              <a:off x="0" y="0"/>
              <a:ext cx="2286000" cy="3657600"/>
            </a:xfrm>
            <a:prstGeom prst="rect">
              <a:avLst/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grpSp>
          <p:nvGrpSpPr>
            <p:cNvPr id="51" name="组合 8"/>
            <p:cNvGrpSpPr/>
            <p:nvPr/>
          </p:nvGrpSpPr>
          <p:grpSpPr bwMode="auto">
            <a:xfrm>
              <a:off x="673931" y="350845"/>
              <a:ext cx="938137" cy="938137"/>
              <a:chOff x="0" y="0"/>
              <a:chExt cx="938137" cy="938137"/>
            </a:xfrm>
          </p:grpSpPr>
          <p:sp>
            <p:nvSpPr>
              <p:cNvPr id="54" name="Freeform 451"/>
              <p:cNvSpPr>
                <a:spLocks noEditPoints="1"/>
              </p:cNvSpPr>
              <p:nvPr/>
            </p:nvSpPr>
            <p:spPr bwMode="auto">
              <a:xfrm>
                <a:off x="244349" y="244349"/>
                <a:ext cx="449438" cy="449438"/>
              </a:xfrm>
              <a:custGeom>
                <a:avLst/>
                <a:gdLst>
                  <a:gd name="T0" fmla="*/ 2147483646 w 287"/>
                  <a:gd name="T1" fmla="*/ 2147483646 h 288"/>
                  <a:gd name="T2" fmla="*/ 2147483646 w 287"/>
                  <a:gd name="T3" fmla="*/ 2147483646 h 288"/>
                  <a:gd name="T4" fmla="*/ 2147483646 w 287"/>
                  <a:gd name="T5" fmla="*/ 2147483646 h 288"/>
                  <a:gd name="T6" fmla="*/ 2147483646 w 287"/>
                  <a:gd name="T7" fmla="*/ 2147483646 h 288"/>
                  <a:gd name="T8" fmla="*/ 2147483646 w 287"/>
                  <a:gd name="T9" fmla="*/ 0 h 288"/>
                  <a:gd name="T10" fmla="*/ 2147483646 w 287"/>
                  <a:gd name="T11" fmla="*/ 2147483646 h 288"/>
                  <a:gd name="T12" fmla="*/ 2147483646 w 287"/>
                  <a:gd name="T13" fmla="*/ 2147483646 h 288"/>
                  <a:gd name="T14" fmla="*/ 2147483646 w 287"/>
                  <a:gd name="T15" fmla="*/ 2147483646 h 288"/>
                  <a:gd name="T16" fmla="*/ 2147483646 w 287"/>
                  <a:gd name="T17" fmla="*/ 2147483646 h 288"/>
                  <a:gd name="T18" fmla="*/ 0 w 287"/>
                  <a:gd name="T19" fmla="*/ 2147483646 h 288"/>
                  <a:gd name="T20" fmla="*/ 2147483646 w 287"/>
                  <a:gd name="T21" fmla="*/ 2147483646 h 288"/>
                  <a:gd name="T22" fmla="*/ 2147483646 w 287"/>
                  <a:gd name="T23" fmla="*/ 2147483646 h 288"/>
                  <a:gd name="T24" fmla="*/ 2147483646 w 287"/>
                  <a:gd name="T25" fmla="*/ 2147483646 h 288"/>
                  <a:gd name="T26" fmla="*/ 2147483646 w 287"/>
                  <a:gd name="T27" fmla="*/ 2147483646 h 288"/>
                  <a:gd name="T28" fmla="*/ 2147483646 w 287"/>
                  <a:gd name="T29" fmla="*/ 2147483646 h 288"/>
                  <a:gd name="T30" fmla="*/ 2147483646 w 287"/>
                  <a:gd name="T31" fmla="*/ 2147483646 h 288"/>
                  <a:gd name="T32" fmla="*/ 2147483646 w 287"/>
                  <a:gd name="T33" fmla="*/ 2147483646 h 288"/>
                  <a:gd name="T34" fmla="*/ 2147483646 w 287"/>
                  <a:gd name="T35" fmla="*/ 2147483646 h 288"/>
                  <a:gd name="T36" fmla="*/ 2147483646 w 287"/>
                  <a:gd name="T37" fmla="*/ 2147483646 h 288"/>
                  <a:gd name="T38" fmla="*/ 2147483646 w 287"/>
                  <a:gd name="T39" fmla="*/ 2147483646 h 288"/>
                  <a:gd name="T40" fmla="*/ 2147483646 w 287"/>
                  <a:gd name="T41" fmla="*/ 2147483646 h 288"/>
                  <a:gd name="T42" fmla="*/ 2147483646 w 287"/>
                  <a:gd name="T43" fmla="*/ 2147483646 h 288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87" h="288">
                    <a:moveTo>
                      <a:pt x="283" y="234"/>
                    </a:moveTo>
                    <a:cubicBezTo>
                      <a:pt x="247" y="208"/>
                      <a:pt x="247" y="208"/>
                      <a:pt x="247" y="208"/>
                    </a:cubicBezTo>
                    <a:cubicBezTo>
                      <a:pt x="136" y="96"/>
                      <a:pt x="136" y="96"/>
                      <a:pt x="136" y="96"/>
                    </a:cubicBezTo>
                    <a:cubicBezTo>
                      <a:pt x="140" y="89"/>
                      <a:pt x="142" y="81"/>
                      <a:pt x="142" y="74"/>
                    </a:cubicBezTo>
                    <a:cubicBezTo>
                      <a:pt x="142" y="37"/>
                      <a:pt x="106" y="0"/>
                      <a:pt x="68" y="0"/>
                    </a:cubicBezTo>
                    <a:cubicBezTo>
                      <a:pt x="68" y="0"/>
                      <a:pt x="64" y="5"/>
                      <a:pt x="61" y="7"/>
                    </a:cubicBezTo>
                    <a:cubicBezTo>
                      <a:pt x="92" y="37"/>
                      <a:pt x="89" y="32"/>
                      <a:pt x="89" y="51"/>
                    </a:cubicBezTo>
                    <a:cubicBezTo>
                      <a:pt x="89" y="66"/>
                      <a:pt x="65" y="90"/>
                      <a:pt x="50" y="90"/>
                    </a:cubicBezTo>
                    <a:cubicBezTo>
                      <a:pt x="31" y="90"/>
                      <a:pt x="37" y="93"/>
                      <a:pt x="6" y="62"/>
                    </a:cubicBezTo>
                    <a:cubicBezTo>
                      <a:pt x="4" y="65"/>
                      <a:pt x="0" y="69"/>
                      <a:pt x="0" y="69"/>
                    </a:cubicBezTo>
                    <a:cubicBezTo>
                      <a:pt x="0" y="107"/>
                      <a:pt x="36" y="143"/>
                      <a:pt x="74" y="143"/>
                    </a:cubicBezTo>
                    <a:cubicBezTo>
                      <a:pt x="80" y="143"/>
                      <a:pt x="88" y="141"/>
                      <a:pt x="95" y="137"/>
                    </a:cubicBezTo>
                    <a:cubicBezTo>
                      <a:pt x="207" y="249"/>
                      <a:pt x="207" y="249"/>
                      <a:pt x="207" y="249"/>
                    </a:cubicBezTo>
                    <a:cubicBezTo>
                      <a:pt x="233" y="284"/>
                      <a:pt x="233" y="284"/>
                      <a:pt x="233" y="284"/>
                    </a:cubicBezTo>
                    <a:cubicBezTo>
                      <a:pt x="247" y="288"/>
                      <a:pt x="247" y="288"/>
                      <a:pt x="247" y="288"/>
                    </a:cubicBezTo>
                    <a:cubicBezTo>
                      <a:pt x="287" y="249"/>
                      <a:pt x="287" y="249"/>
                      <a:pt x="287" y="249"/>
                    </a:cubicBezTo>
                    <a:lnTo>
                      <a:pt x="283" y="234"/>
                    </a:lnTo>
                    <a:close/>
                    <a:moveTo>
                      <a:pt x="244" y="261"/>
                    </a:moveTo>
                    <a:cubicBezTo>
                      <a:pt x="234" y="261"/>
                      <a:pt x="227" y="254"/>
                      <a:pt x="227" y="244"/>
                    </a:cubicBezTo>
                    <a:cubicBezTo>
                      <a:pt x="227" y="235"/>
                      <a:pt x="234" y="228"/>
                      <a:pt x="244" y="228"/>
                    </a:cubicBezTo>
                    <a:cubicBezTo>
                      <a:pt x="253" y="228"/>
                      <a:pt x="260" y="235"/>
                      <a:pt x="260" y="244"/>
                    </a:cubicBezTo>
                    <a:cubicBezTo>
                      <a:pt x="260" y="254"/>
                      <a:pt x="253" y="261"/>
                      <a:pt x="244" y="2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" name="椭圆 1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38137" cy="93813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52" name="TextBox 11"/>
            <p:cNvSpPr txBox="1">
              <a:spLocks noChangeArrowheads="1"/>
            </p:cNvSpPr>
            <p:nvPr/>
          </p:nvSpPr>
          <p:spPr bwMode="auto">
            <a:xfrm>
              <a:off x="118870" y="2365242"/>
              <a:ext cx="204825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8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缺乏开发经验会影响进度和软件性能</a:t>
              </a:r>
              <a:endParaRPr lang="en-US" altLang="zh-CN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TextBox 10"/>
            <p:cNvSpPr txBox="1">
              <a:spLocks noChangeArrowheads="1"/>
            </p:cNvSpPr>
            <p:nvPr/>
          </p:nvSpPr>
          <p:spPr bwMode="auto">
            <a:xfrm>
              <a:off x="260904" y="1594995"/>
              <a:ext cx="1764189" cy="40011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开发经验缺乏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直角三角形 55"/>
          <p:cNvSpPr/>
          <p:nvPr/>
        </p:nvSpPr>
        <p:spPr bwMode="auto">
          <a:xfrm rot="5400000">
            <a:off x="6437210" y="2022198"/>
            <a:ext cx="526354" cy="526354"/>
          </a:xfrm>
          <a:prstGeom prst="rtTriangle">
            <a:avLst/>
          </a:prstGeom>
          <a:solidFill>
            <a:schemeClr val="bg2">
              <a:lumMod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7" name="直角三角形 56"/>
          <p:cNvSpPr/>
          <p:nvPr/>
        </p:nvSpPr>
        <p:spPr bwMode="auto">
          <a:xfrm rot="5400000">
            <a:off x="9229172" y="2038478"/>
            <a:ext cx="526354" cy="526354"/>
          </a:xfrm>
          <a:prstGeom prst="rtTriangle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等腰三角形 3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grpSp>
        <p:nvGrpSpPr>
          <p:cNvPr id="4102" name="组合 4"/>
          <p:cNvGrpSpPr/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rgbClr val="FF000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7" name="矩形 6"/>
          <p:cNvSpPr/>
          <p:nvPr/>
        </p:nvSpPr>
        <p:spPr bwMode="auto">
          <a:xfrm>
            <a:off x="4628561" y="1451729"/>
            <a:ext cx="3978111" cy="4034672"/>
          </a:xfrm>
          <a:prstGeom prst="rect">
            <a:avLst/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00560" y="3675121"/>
            <a:ext cx="623411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b="1" dirty="0">
                <a:solidFill>
                  <a:srgbClr val="F7AF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Sharing-bicycle</a:t>
            </a:r>
            <a:endParaRPr lang="en-US" altLang="zh-CN" b="1" dirty="0">
              <a:solidFill>
                <a:srgbClr val="F7AF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3600" b="1" spc="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共享单车</a:t>
            </a:r>
            <a:endParaRPr lang="zh-CN" altLang="en-US" sz="3600" b="1" spc="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 bwMode="auto">
          <a:xfrm>
            <a:off x="4271645" y="961327"/>
            <a:ext cx="4206240" cy="4255008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18463" y="1821892"/>
            <a:ext cx="47039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</a:t>
            </a:r>
            <a:endParaRPr lang="en-US" altLang="zh-CN" sz="48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Listening</a:t>
            </a:r>
            <a:r>
              <a:rPr lang="zh-CN" altLang="en-US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48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 bwMode="auto">
          <a:xfrm>
            <a:off x="2205872" y="1773349"/>
            <a:ext cx="7635711" cy="4873658"/>
          </a:xfrm>
          <a:prstGeom prst="rect">
            <a:avLst/>
          </a:prstGeom>
          <a:solidFill>
            <a:schemeClr val="bg2">
              <a:lumMod val="10000"/>
              <a:alpha val="8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dist="35921" dir="2700000" algn="ctr" rotWithShape="0">
              <a:schemeClr val="bg2"/>
            </a:outerShdw>
            <a:softEdge rad="0"/>
          </a:effectLst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dirty="0"/>
          </a:p>
        </p:txBody>
      </p:sp>
      <p:grpSp>
        <p:nvGrpSpPr>
          <p:cNvPr id="3078" name="组合 12"/>
          <p:cNvGrpSpPr/>
          <p:nvPr/>
        </p:nvGrpSpPr>
        <p:grpSpPr bwMode="auto">
          <a:xfrm>
            <a:off x="3646488" y="417513"/>
            <a:ext cx="5000625" cy="1001712"/>
            <a:chOff x="311150" y="668338"/>
            <a:chExt cx="5000625" cy="1001789"/>
          </a:xfrm>
        </p:grpSpPr>
        <p:sp>
          <p:nvSpPr>
            <p:cNvPr id="3111" name="文本框 15"/>
            <p:cNvSpPr txBox="1">
              <a:spLocks noChangeArrowheads="1"/>
            </p:cNvSpPr>
            <p:nvPr/>
          </p:nvSpPr>
          <p:spPr bwMode="auto">
            <a:xfrm>
              <a:off x="311150" y="668338"/>
              <a:ext cx="500062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5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</a:t>
              </a:r>
              <a:endParaRPr lang="zh-CN" altLang="en-US" sz="5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12" name="直接连接符 17"/>
            <p:cNvCxnSpPr>
              <a:cxnSpLocks noChangeShapeType="1"/>
            </p:cNvCxnSpPr>
            <p:nvPr/>
          </p:nvCxnSpPr>
          <p:spPr bwMode="auto">
            <a:xfrm flipV="1">
              <a:off x="658410" y="1543127"/>
              <a:ext cx="4252913" cy="9525"/>
            </a:xfrm>
            <a:prstGeom prst="line">
              <a:avLst/>
            </a:prstGeom>
            <a:noFill/>
            <a:ln w="63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13" name="直接连接符 20"/>
            <p:cNvCxnSpPr>
              <a:cxnSpLocks noChangeShapeType="1"/>
            </p:cNvCxnSpPr>
            <p:nvPr/>
          </p:nvCxnSpPr>
          <p:spPr bwMode="auto">
            <a:xfrm>
              <a:off x="658410" y="1670127"/>
              <a:ext cx="4252913" cy="0"/>
            </a:xfrm>
            <a:prstGeom prst="line">
              <a:avLst/>
            </a:prstGeom>
            <a:noFill/>
            <a:ln w="571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079" name="组合 7"/>
          <p:cNvGrpSpPr/>
          <p:nvPr/>
        </p:nvGrpSpPr>
        <p:grpSpPr bwMode="auto">
          <a:xfrm>
            <a:off x="5899510" y="1868365"/>
            <a:ext cx="165100" cy="4743450"/>
            <a:chOff x="5793502" y="1967264"/>
            <a:chExt cx="165492" cy="4744563"/>
          </a:xfrm>
        </p:grpSpPr>
        <p:sp>
          <p:nvSpPr>
            <p:cNvPr id="3109" name="矩形 2"/>
            <p:cNvSpPr>
              <a:spLocks noChangeArrowheads="1"/>
            </p:cNvSpPr>
            <p:nvPr/>
          </p:nvSpPr>
          <p:spPr bwMode="auto">
            <a:xfrm>
              <a:off x="5884168" y="1967264"/>
              <a:ext cx="74826" cy="47445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/>
            </a:p>
          </p:txBody>
        </p:sp>
        <p:cxnSp>
          <p:nvCxnSpPr>
            <p:cNvPr id="3110" name="直接连接符 5"/>
            <p:cNvCxnSpPr/>
            <p:nvPr/>
          </p:nvCxnSpPr>
          <p:spPr bwMode="auto">
            <a:xfrm flipH="1">
              <a:off x="5793502" y="1967264"/>
              <a:ext cx="3794" cy="4744563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80" name="组合 14"/>
          <p:cNvGrpSpPr/>
          <p:nvPr/>
        </p:nvGrpSpPr>
        <p:grpSpPr bwMode="auto">
          <a:xfrm>
            <a:off x="3213970" y="2156687"/>
            <a:ext cx="3364671" cy="3188914"/>
            <a:chOff x="3328508" y="2423529"/>
            <a:chExt cx="3364123" cy="3188083"/>
          </a:xfrm>
        </p:grpSpPr>
        <p:grpSp>
          <p:nvGrpSpPr>
            <p:cNvPr id="3097" name="组合 1"/>
            <p:cNvGrpSpPr/>
            <p:nvPr/>
          </p:nvGrpSpPr>
          <p:grpSpPr bwMode="auto">
            <a:xfrm>
              <a:off x="3329389" y="2423529"/>
              <a:ext cx="3363242" cy="584775"/>
              <a:chOff x="6019731" y="2478470"/>
              <a:chExt cx="5140366" cy="584775"/>
            </a:xfrm>
          </p:grpSpPr>
          <p:sp>
            <p:nvSpPr>
              <p:cNvPr id="3107" name="文本框 21"/>
              <p:cNvSpPr txBox="1">
                <a:spLocks noChangeArrowheads="1"/>
              </p:cNvSpPr>
              <p:nvPr/>
            </p:nvSpPr>
            <p:spPr bwMode="auto">
              <a:xfrm>
                <a:off x="6019731" y="2478470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</a:t>
                </a:r>
                <a:endPara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08" name="文本框 22"/>
              <p:cNvSpPr txBox="1">
                <a:spLocks noChangeArrowheads="1"/>
              </p:cNvSpPr>
              <p:nvPr/>
            </p:nvSpPr>
            <p:spPr bwMode="auto">
              <a:xfrm>
                <a:off x="7111972" y="2542211"/>
                <a:ext cx="4048125" cy="461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相关背景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98" name="组合 67"/>
            <p:cNvGrpSpPr/>
            <p:nvPr/>
          </p:nvGrpSpPr>
          <p:grpSpPr bwMode="auto">
            <a:xfrm>
              <a:off x="3328508" y="3667586"/>
              <a:ext cx="3351418" cy="584775"/>
              <a:chOff x="5994049" y="2458793"/>
              <a:chExt cx="5122294" cy="584775"/>
            </a:xfrm>
          </p:grpSpPr>
          <p:sp>
            <p:nvSpPr>
              <p:cNvPr id="3105" name="文本框 21"/>
              <p:cNvSpPr txBox="1">
                <a:spLocks noChangeArrowheads="1"/>
              </p:cNvSpPr>
              <p:nvPr/>
            </p:nvSpPr>
            <p:spPr bwMode="auto">
              <a:xfrm>
                <a:off x="5994049" y="2458793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三</a:t>
                </a:r>
                <a:endPara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06" name="文本框 22"/>
              <p:cNvSpPr txBox="1">
                <a:spLocks noChangeArrowheads="1"/>
              </p:cNvSpPr>
              <p:nvPr/>
            </p:nvSpPr>
            <p:spPr bwMode="auto">
              <a:xfrm>
                <a:off x="7068218" y="2569921"/>
                <a:ext cx="4048125" cy="461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组织分工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99" name="组合 73"/>
            <p:cNvGrpSpPr/>
            <p:nvPr/>
          </p:nvGrpSpPr>
          <p:grpSpPr bwMode="auto">
            <a:xfrm>
              <a:off x="3399682" y="4986199"/>
              <a:ext cx="3262123" cy="584775"/>
              <a:chOff x="6102830" y="2502872"/>
              <a:chExt cx="4985816" cy="584775"/>
            </a:xfrm>
          </p:grpSpPr>
          <p:sp>
            <p:nvSpPr>
              <p:cNvPr id="3103" name="文本框 21"/>
              <p:cNvSpPr txBox="1">
                <a:spLocks noChangeArrowheads="1"/>
              </p:cNvSpPr>
              <p:nvPr/>
            </p:nvSpPr>
            <p:spPr bwMode="auto">
              <a:xfrm>
                <a:off x="6102830" y="2502872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五</a:t>
                </a:r>
                <a:endParaRPr lang="zh-CN" altLang="en-US" sz="3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04" name="文本框 22"/>
              <p:cNvSpPr txBox="1">
                <a:spLocks noChangeArrowheads="1"/>
              </p:cNvSpPr>
              <p:nvPr/>
            </p:nvSpPr>
            <p:spPr bwMode="auto">
              <a:xfrm>
                <a:off x="7040521" y="2611476"/>
                <a:ext cx="4048125" cy="4615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质量保证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3100" name="直接连接符 9"/>
            <p:cNvCxnSpPr/>
            <p:nvPr/>
          </p:nvCxnSpPr>
          <p:spPr bwMode="auto">
            <a:xfrm flipH="1">
              <a:off x="3328508" y="2939447"/>
              <a:ext cx="2685102" cy="9369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01" name="直接连接符 83"/>
            <p:cNvCxnSpPr/>
            <p:nvPr/>
          </p:nvCxnSpPr>
          <p:spPr bwMode="auto">
            <a:xfrm flipH="1" flipV="1">
              <a:off x="3399682" y="4252360"/>
              <a:ext cx="2613928" cy="23169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02" name="直接连接符 84"/>
            <p:cNvCxnSpPr/>
            <p:nvPr/>
          </p:nvCxnSpPr>
          <p:spPr bwMode="auto">
            <a:xfrm flipH="1" flipV="1">
              <a:off x="3421645" y="5570974"/>
              <a:ext cx="2591964" cy="4063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81" name="组合 13"/>
          <p:cNvGrpSpPr/>
          <p:nvPr/>
        </p:nvGrpSpPr>
        <p:grpSpPr bwMode="auto">
          <a:xfrm>
            <a:off x="5989961" y="2667406"/>
            <a:ext cx="3258209" cy="3252505"/>
            <a:chOff x="5771299" y="3092008"/>
            <a:chExt cx="3257677" cy="3252431"/>
          </a:xfrm>
        </p:grpSpPr>
        <p:grpSp>
          <p:nvGrpSpPr>
            <p:cNvPr id="3085" name="组合 64"/>
            <p:cNvGrpSpPr/>
            <p:nvPr/>
          </p:nvGrpSpPr>
          <p:grpSpPr bwMode="auto">
            <a:xfrm>
              <a:off x="6653769" y="3092008"/>
              <a:ext cx="2375207" cy="584775"/>
              <a:chOff x="4734599" y="2465350"/>
              <a:chExt cx="3630256" cy="584775"/>
            </a:xfrm>
          </p:grpSpPr>
          <p:sp>
            <p:nvSpPr>
              <p:cNvPr id="3095" name="文本框 21"/>
              <p:cNvSpPr txBox="1">
                <a:spLocks noChangeArrowheads="1"/>
              </p:cNvSpPr>
              <p:nvPr/>
            </p:nvSpPr>
            <p:spPr bwMode="auto">
              <a:xfrm>
                <a:off x="4734599" y="2465350"/>
                <a:ext cx="841754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二</a:t>
                </a:r>
                <a:endPara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96" name="文本框 22"/>
              <p:cNvSpPr txBox="1">
                <a:spLocks noChangeArrowheads="1"/>
              </p:cNvSpPr>
              <p:nvPr/>
            </p:nvSpPr>
            <p:spPr bwMode="auto">
              <a:xfrm>
                <a:off x="5777904" y="2568244"/>
                <a:ext cx="2586951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项目简介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86" name="组合 70"/>
            <p:cNvGrpSpPr/>
            <p:nvPr/>
          </p:nvGrpSpPr>
          <p:grpSpPr bwMode="auto">
            <a:xfrm>
              <a:off x="6657484" y="4429513"/>
              <a:ext cx="2232619" cy="584775"/>
              <a:chOff x="4740275" y="2469703"/>
              <a:chExt cx="3412326" cy="584775"/>
            </a:xfrm>
          </p:grpSpPr>
          <p:sp>
            <p:nvSpPr>
              <p:cNvPr id="3093" name="文本框 21"/>
              <p:cNvSpPr txBox="1">
                <a:spLocks noChangeArrowheads="1"/>
              </p:cNvSpPr>
              <p:nvPr/>
            </p:nvSpPr>
            <p:spPr bwMode="auto">
              <a:xfrm>
                <a:off x="4740275" y="2469703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四</a:t>
                </a:r>
                <a:endPara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94" name="文本框 22"/>
              <p:cNvSpPr txBox="1">
                <a:spLocks noChangeArrowheads="1"/>
              </p:cNvSpPr>
              <p:nvPr/>
            </p:nvSpPr>
            <p:spPr bwMode="auto">
              <a:xfrm>
                <a:off x="5643778" y="2580035"/>
                <a:ext cx="2508823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时间规划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087" name="组合 76"/>
            <p:cNvGrpSpPr/>
            <p:nvPr/>
          </p:nvGrpSpPr>
          <p:grpSpPr bwMode="auto">
            <a:xfrm>
              <a:off x="6669316" y="5742955"/>
              <a:ext cx="2359660" cy="584775"/>
              <a:chOff x="4740276" y="2488555"/>
              <a:chExt cx="3606494" cy="584775"/>
            </a:xfrm>
          </p:grpSpPr>
          <p:sp>
            <p:nvSpPr>
              <p:cNvPr id="3091" name="文本框 21"/>
              <p:cNvSpPr txBox="1">
                <a:spLocks noChangeArrowheads="1"/>
              </p:cNvSpPr>
              <p:nvPr/>
            </p:nvSpPr>
            <p:spPr bwMode="auto">
              <a:xfrm>
                <a:off x="4740276" y="2488555"/>
                <a:ext cx="852487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3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六</a:t>
                </a:r>
                <a:endPara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92" name="文本框 22"/>
              <p:cNvSpPr txBox="1">
                <a:spLocks noChangeArrowheads="1"/>
              </p:cNvSpPr>
              <p:nvPr/>
            </p:nvSpPr>
            <p:spPr bwMode="auto">
              <a:xfrm>
                <a:off x="5642199" y="2585605"/>
                <a:ext cx="2704571" cy="461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r>
                  <a:rPr lang="zh-CN" altLang="en-US" sz="2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风险分析</a:t>
                </a:r>
                <a:endPara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3088" name="直接连接符 85"/>
            <p:cNvCxnSpPr/>
            <p:nvPr/>
          </p:nvCxnSpPr>
          <p:spPr bwMode="auto">
            <a:xfrm flipH="1" flipV="1">
              <a:off x="5845936" y="3695127"/>
              <a:ext cx="2720724" cy="19292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89" name="直接连接符 86"/>
            <p:cNvCxnSpPr/>
            <p:nvPr/>
          </p:nvCxnSpPr>
          <p:spPr bwMode="auto">
            <a:xfrm flipH="1" flipV="1">
              <a:off x="5771299" y="5031641"/>
              <a:ext cx="2861338" cy="14662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90" name="直接连接符 87"/>
            <p:cNvCxnSpPr/>
            <p:nvPr/>
          </p:nvCxnSpPr>
          <p:spPr bwMode="auto">
            <a:xfrm flipH="1" flipV="1">
              <a:off x="5845934" y="6332839"/>
              <a:ext cx="2786704" cy="11600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/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相关背景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6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等腰三角形 6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 bwMode="auto">
          <a:xfrm>
            <a:off x="1006997" y="1215342"/>
            <a:ext cx="10208871" cy="4664273"/>
          </a:xfrm>
          <a:prstGeom prst="rect">
            <a:avLst/>
          </a:prstGeom>
          <a:solidFill>
            <a:schemeClr val="tx1">
              <a:lumMod val="95000"/>
              <a:lumOff val="5000"/>
              <a:alpha val="92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10243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项目描述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/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/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/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/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107" y="2237692"/>
            <a:ext cx="2877698" cy="289683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43"/>
          <a:stretch>
            <a:fillRect/>
          </a:stretch>
        </p:blipFill>
        <p:spPr>
          <a:xfrm>
            <a:off x="7917127" y="2201523"/>
            <a:ext cx="2877698" cy="29043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7" t="1875" r="24862" b="824"/>
          <a:stretch>
            <a:fillRect/>
          </a:stretch>
        </p:blipFill>
        <p:spPr>
          <a:xfrm>
            <a:off x="4706717" y="2230166"/>
            <a:ext cx="2877698" cy="290436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570249" y="1505836"/>
            <a:ext cx="4953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现有共享单车的开锁方式弊端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1" name="图片占位符 9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3" r="26243"/>
          <a:stretch>
            <a:fillRect/>
          </a:stretch>
        </p:blipFill>
        <p:spPr bwMode="auto">
          <a:xfrm>
            <a:off x="919768" y="1593408"/>
            <a:ext cx="3630007" cy="3810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 bwMode="auto">
          <a:xfrm>
            <a:off x="4750994" y="1593408"/>
            <a:ext cx="6374206" cy="3810883"/>
          </a:xfrm>
          <a:prstGeom prst="rect">
            <a:avLst/>
          </a:prstGeom>
          <a:solidFill>
            <a:schemeClr val="tx1">
              <a:lumMod val="95000"/>
              <a:lumOff val="5000"/>
              <a:alpha val="7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5138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141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5142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5139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开发意义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750994" y="1734532"/>
            <a:ext cx="5694268" cy="1151508"/>
            <a:chOff x="4750994" y="1734532"/>
            <a:chExt cx="5694268" cy="1151508"/>
          </a:xfrm>
        </p:grpSpPr>
        <p:sp>
          <p:nvSpPr>
            <p:cNvPr id="2" name="矩形 1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750994" y="2055043"/>
              <a:ext cx="5694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解决共享单车二维码易遭涂改无法开锁的问题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750994" y="3074576"/>
            <a:ext cx="5694268" cy="782176"/>
            <a:chOff x="4750994" y="1734532"/>
            <a:chExt cx="5694268" cy="782176"/>
          </a:xfrm>
        </p:grpSpPr>
        <p:sp>
          <p:nvSpPr>
            <p:cNvPr id="12" name="矩形 11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750994" y="2055043"/>
              <a:ext cx="5694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使用户能够预约用车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750994" y="4365799"/>
            <a:ext cx="5694268" cy="782176"/>
            <a:chOff x="4750994" y="1734532"/>
            <a:chExt cx="5694268" cy="782176"/>
          </a:xfrm>
        </p:grpSpPr>
        <p:sp>
          <p:nvSpPr>
            <p:cNvPr id="15" name="矩形 14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rgbClr val="A6ED8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750994" y="2055043"/>
              <a:ext cx="5694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管理用户行程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1" name="图片占位符 9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3" r="26243"/>
          <a:stretch>
            <a:fillRect/>
          </a:stretch>
        </p:blipFill>
        <p:spPr bwMode="auto">
          <a:xfrm>
            <a:off x="919768" y="1593408"/>
            <a:ext cx="3630007" cy="3810883"/>
          </a:xfrm>
          <a:prstGeom prst="rect">
            <a:avLst/>
          </a:prstGeom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/>
          <p:cNvSpPr/>
          <p:nvPr/>
        </p:nvSpPr>
        <p:spPr bwMode="auto">
          <a:xfrm>
            <a:off x="4750994" y="1593407"/>
            <a:ext cx="6374206" cy="3810883"/>
          </a:xfrm>
          <a:prstGeom prst="rect">
            <a:avLst/>
          </a:prstGeom>
          <a:solidFill>
            <a:schemeClr val="tx1">
              <a:lumMod val="95000"/>
              <a:lumOff val="5000"/>
              <a:alpha val="7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5138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141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142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5139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应用场景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750994" y="1734532"/>
            <a:ext cx="5694268" cy="782176"/>
            <a:chOff x="4750994" y="1734532"/>
            <a:chExt cx="5694268" cy="782176"/>
          </a:xfrm>
        </p:grpSpPr>
        <p:sp>
          <p:nvSpPr>
            <p:cNvPr id="2" name="矩形 1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750994" y="2055043"/>
              <a:ext cx="5694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共享单车的车身标识易被损坏的场合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750994" y="3074576"/>
            <a:ext cx="5694268" cy="1151508"/>
            <a:chOff x="4750994" y="1734532"/>
            <a:chExt cx="5694268" cy="1151508"/>
          </a:xfrm>
        </p:grpSpPr>
        <p:sp>
          <p:nvSpPr>
            <p:cNvPr id="12" name="矩形 11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750994" y="2055043"/>
              <a:ext cx="5694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需要临时停放单车，很快又需要继续用车的场合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750994" y="4365799"/>
            <a:ext cx="5694268" cy="782176"/>
            <a:chOff x="4750994" y="1734532"/>
            <a:chExt cx="5694268" cy="782176"/>
          </a:xfrm>
        </p:grpSpPr>
        <p:sp>
          <p:nvSpPr>
            <p:cNvPr id="15" name="矩形 14"/>
            <p:cNvSpPr/>
            <p:nvPr/>
          </p:nvSpPr>
          <p:spPr bwMode="auto">
            <a:xfrm>
              <a:off x="4750994" y="1734532"/>
              <a:ext cx="2413262" cy="13197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750994" y="2055043"/>
              <a:ext cx="5694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对共享单车不是很了解的人群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2" hidden="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0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图片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25"/>
          <a:stretch>
            <a:fillRect/>
          </a:stretch>
        </p:blipFill>
        <p:spPr bwMode="auto">
          <a:xfrm>
            <a:off x="0" y="0"/>
            <a:ext cx="12192000" cy="715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-894806" y="2511727"/>
            <a:ext cx="14033858" cy="2094546"/>
            <a:chOff x="-894806" y="2511727"/>
            <a:chExt cx="14033858" cy="2094546"/>
          </a:xfrm>
        </p:grpSpPr>
        <p:sp>
          <p:nvSpPr>
            <p:cNvPr id="3" name="矩形 2"/>
            <p:cNvSpPr/>
            <p:nvPr/>
          </p:nvSpPr>
          <p:spPr bwMode="auto">
            <a:xfrm rot="729941">
              <a:off x="-894806" y="2511727"/>
              <a:ext cx="13739728" cy="135839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 rot="21343017">
              <a:off x="-600676" y="2591790"/>
              <a:ext cx="13739728" cy="2014483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100" name="等腰三角形 3" hidden="1"/>
          <p:cNvSpPr>
            <a:spLocks noChangeArrowheads="1"/>
          </p:cNvSpPr>
          <p:nvPr/>
        </p:nvSpPr>
        <p:spPr bwMode="auto">
          <a:xfrm>
            <a:off x="8435975" y="974725"/>
            <a:ext cx="2833688" cy="2636838"/>
          </a:xfrm>
          <a:prstGeom prst="triangle">
            <a:avLst>
              <a:gd name="adj" fmla="val 16389"/>
            </a:avLst>
          </a:prstGeom>
          <a:solidFill>
            <a:schemeClr val="bg1">
              <a:alpha val="3215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cxnSp>
        <p:nvCxnSpPr>
          <p:cNvPr id="4101" name="直接连接符 10"/>
          <p:cNvCxnSpPr>
            <a:cxnSpLocks noChangeShapeType="1"/>
          </p:cNvCxnSpPr>
          <p:nvPr/>
        </p:nvCxnSpPr>
        <p:spPr bwMode="auto">
          <a:xfrm flipH="1">
            <a:off x="3753784" y="2754080"/>
            <a:ext cx="4297362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2" name="组合 4" hidden="1"/>
          <p:cNvGrpSpPr/>
          <p:nvPr/>
        </p:nvGrpSpPr>
        <p:grpSpPr bwMode="auto">
          <a:xfrm>
            <a:off x="881063" y="2293938"/>
            <a:ext cx="3320332" cy="3605212"/>
            <a:chOff x="0" y="0"/>
            <a:chExt cx="3320428" cy="3606178"/>
          </a:xfrm>
        </p:grpSpPr>
        <p:sp>
          <p:nvSpPr>
            <p:cNvPr id="4107" name="等腰三角形 1"/>
            <p:cNvSpPr>
              <a:spLocks noChangeArrowheads="1"/>
            </p:cNvSpPr>
            <p:nvPr/>
          </p:nvSpPr>
          <p:spPr bwMode="auto">
            <a:xfrm rot="716823">
              <a:off x="0" y="0"/>
              <a:ext cx="3320428" cy="3450556"/>
            </a:xfrm>
            <a:prstGeom prst="triangle">
              <a:avLst>
                <a:gd name="adj" fmla="val 5000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4108" name="等腰三角形 8"/>
            <p:cNvSpPr>
              <a:spLocks noChangeArrowheads="1"/>
            </p:cNvSpPr>
            <p:nvPr/>
          </p:nvSpPr>
          <p:spPr bwMode="auto">
            <a:xfrm rot="-2580544">
              <a:off x="868895" y="1325164"/>
              <a:ext cx="2014750" cy="2281014"/>
            </a:xfrm>
            <a:prstGeom prst="triangle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pic>
        <p:nvPicPr>
          <p:cNvPr id="4104" name="文本框 5" hidden="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513" y="3036888"/>
            <a:ext cx="3584575" cy="179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6" name="文本框 12"/>
          <p:cNvSpPr txBox="1">
            <a:spLocks noChangeArrowheads="1"/>
          </p:cNvSpPr>
          <p:nvPr/>
        </p:nvSpPr>
        <p:spPr bwMode="auto">
          <a:xfrm>
            <a:off x="5800162" y="2905832"/>
            <a:ext cx="3035300" cy="9233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27882" y="2813499"/>
            <a:ext cx="25728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66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等腰三角形 19"/>
          <p:cNvSpPr/>
          <p:nvPr/>
        </p:nvSpPr>
        <p:spPr bwMode="auto">
          <a:xfrm rot="20277232">
            <a:off x="-838282" y="3305580"/>
            <a:ext cx="12340892" cy="2645764"/>
          </a:xfrm>
          <a:prstGeom prst="triangle">
            <a:avLst>
              <a:gd name="adj" fmla="val 0"/>
            </a:avLst>
          </a:prstGeom>
          <a:solidFill>
            <a:schemeClr val="bg1">
              <a:alpha val="77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 bwMode="auto">
          <a:xfrm>
            <a:off x="2795523" y="2320386"/>
            <a:ext cx="8148320" cy="3555120"/>
          </a:xfrm>
          <a:prstGeom prst="rect">
            <a:avLst/>
          </a:prstGeom>
          <a:solidFill>
            <a:schemeClr val="tx1">
              <a:lumMod val="95000"/>
              <a:lumOff val="5000"/>
              <a:alpha val="92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10243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10263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0264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10244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项目描述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10245" name="Group 8" hidden="1"/>
          <p:cNvGrpSpPr/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/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/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/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52" name="文本框 19"/>
          <p:cNvSpPr txBox="1">
            <a:spLocks noChangeArrowheads="1"/>
          </p:cNvSpPr>
          <p:nvPr/>
        </p:nvSpPr>
        <p:spPr bwMode="auto">
          <a:xfrm>
            <a:off x="3285442" y="2336800"/>
            <a:ext cx="7031553" cy="3416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本项目由现有共享单车启发，旨在设计一款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更安全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更人性化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的共享单车应用。通过分析用户与共享单车的</a:t>
            </a:r>
            <a:r>
              <a:rPr lang="en-US" altLang="zh-CN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GPS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数据，实现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区域解锁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；并且通过特有的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短期预约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机制，方便了用户短期离开时的继续用车问题，并且具有用户相关</a:t>
            </a:r>
            <a:r>
              <a:rPr lang="zh-CN" altLang="en-US" sz="2400" b="1" spc="3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信息管理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功能。</a:t>
            </a:r>
            <a:endParaRPr lang="en-US" altLang="zh-CN" sz="24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 bwMode="auto">
          <a:xfrm>
            <a:off x="2795523" y="2060653"/>
            <a:ext cx="1330960" cy="1273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730"/>
          <a:stretch>
            <a:fillRect/>
          </a:stretch>
        </p:blipFill>
        <p:spPr bwMode="auto">
          <a:xfrm>
            <a:off x="-97536" y="0"/>
            <a:ext cx="12289536" cy="701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45" name="Group 8" hidden="1"/>
          <p:cNvGrpSpPr/>
          <p:nvPr/>
        </p:nvGrpSpPr>
        <p:grpSpPr bwMode="auto">
          <a:xfrm>
            <a:off x="1097547" y="2350529"/>
            <a:ext cx="1379537" cy="1379537"/>
            <a:chOff x="0" y="0"/>
            <a:chExt cx="2001212" cy="2001212"/>
          </a:xfrm>
        </p:grpSpPr>
        <p:sp>
          <p:nvSpPr>
            <p:cNvPr id="10257" name="Oval 6"/>
            <p:cNvSpPr>
              <a:spLocks noChangeArrowheads="1"/>
            </p:cNvSpPr>
            <p:nvPr/>
          </p:nvSpPr>
          <p:spPr bwMode="auto">
            <a:xfrm>
              <a:off x="-1" y="0"/>
              <a:ext cx="2000161" cy="2000230"/>
            </a:xfrm>
            <a:prstGeom prst="ellipse">
              <a:avLst/>
            </a:prstGeom>
            <a:solidFill>
              <a:srgbClr val="0B4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 dirty="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grpSp>
          <p:nvGrpSpPr>
            <p:cNvPr id="10258" name="Group 7"/>
            <p:cNvGrpSpPr/>
            <p:nvPr/>
          </p:nvGrpSpPr>
          <p:grpSpPr bwMode="auto">
            <a:xfrm>
              <a:off x="596505" y="596505"/>
              <a:ext cx="808203" cy="808203"/>
              <a:chOff x="0" y="0"/>
              <a:chExt cx="987777" cy="987777"/>
            </a:xfrm>
          </p:grpSpPr>
          <p:sp>
            <p:nvSpPr>
              <p:cNvPr id="10259" name="Folded Corner 3"/>
              <p:cNvSpPr>
                <a:spLocks noChangeArrowheads="1"/>
              </p:cNvSpPr>
              <p:nvPr/>
            </p:nvSpPr>
            <p:spPr bwMode="auto">
              <a:xfrm>
                <a:off x="637" y="665"/>
                <a:ext cx="979536" cy="979566"/>
              </a:xfrm>
              <a:prstGeom prst="foldedCorner">
                <a:avLst>
                  <a:gd name="adj" fmla="val 32255"/>
                </a:avLst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0" name="Rectangle 4"/>
              <p:cNvSpPr>
                <a:spLocks noChangeArrowheads="1"/>
              </p:cNvSpPr>
              <p:nvPr/>
            </p:nvSpPr>
            <p:spPr bwMode="auto">
              <a:xfrm>
                <a:off x="179509" y="230650"/>
                <a:ext cx="621791" cy="6530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1" name="Rectangle 27"/>
              <p:cNvSpPr>
                <a:spLocks noChangeArrowheads="1"/>
              </p:cNvSpPr>
              <p:nvPr/>
            </p:nvSpPr>
            <p:spPr bwMode="auto">
              <a:xfrm>
                <a:off x="179509" y="383973"/>
                <a:ext cx="621791" cy="62465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  <p:sp>
            <p:nvSpPr>
              <p:cNvPr id="10262" name="Rectangle 28"/>
              <p:cNvSpPr>
                <a:spLocks noChangeArrowheads="1"/>
              </p:cNvSpPr>
              <p:nvPr/>
            </p:nvSpPr>
            <p:spPr bwMode="auto">
              <a:xfrm>
                <a:off x="179509" y="534458"/>
                <a:ext cx="621791" cy="65304"/>
              </a:xfrm>
              <a:prstGeom prst="rect">
                <a:avLst/>
              </a:prstGeom>
              <a:solidFill>
                <a:srgbClr val="33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en-US" altLang="zh-CN" sz="1800">
                  <a:solidFill>
                    <a:srgbClr val="FFFFFF"/>
                  </a:solidFill>
                  <a:latin typeface="Roboto Regular"/>
                  <a:ea typeface="Roboto Regular"/>
                  <a:cs typeface="Roboto Regular"/>
                </a:endParaRPr>
              </a:p>
            </p:txBody>
          </p:sp>
        </p:grpSp>
      </p:grpSp>
      <p:grpSp>
        <p:nvGrpSpPr>
          <p:cNvPr id="10246" name="Group 44" hidden="1"/>
          <p:cNvGrpSpPr/>
          <p:nvPr/>
        </p:nvGrpSpPr>
        <p:grpSpPr bwMode="auto">
          <a:xfrm>
            <a:off x="1641475" y="4291013"/>
            <a:ext cx="1376363" cy="1374775"/>
            <a:chOff x="0" y="0"/>
            <a:chExt cx="1367740" cy="1367740"/>
          </a:xfrm>
        </p:grpSpPr>
        <p:sp>
          <p:nvSpPr>
            <p:cNvPr id="10254" name="Oval 30"/>
            <p:cNvSpPr>
              <a:spLocks noChangeArrowheads="1"/>
            </p:cNvSpPr>
            <p:nvPr/>
          </p:nvSpPr>
          <p:spPr bwMode="auto">
            <a:xfrm>
              <a:off x="-1" y="-645"/>
              <a:ext cx="1367022" cy="1368656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5" name="Folded Corner 32"/>
            <p:cNvSpPr>
              <a:spLocks noChangeArrowheads="1"/>
            </p:cNvSpPr>
            <p:nvPr/>
          </p:nvSpPr>
          <p:spPr bwMode="auto">
            <a:xfrm>
              <a:off x="408041" y="407412"/>
              <a:ext cx="550938" cy="552543"/>
            </a:xfrm>
            <a:prstGeom prst="foldedCorner">
              <a:avLst>
                <a:gd name="adj" fmla="val 32255"/>
              </a:avLst>
            </a:prstGeom>
            <a:solidFill>
              <a:srgbClr val="7ACD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altLang="zh-CN" sz="1800">
                <a:solidFill>
                  <a:srgbClr val="FFFFFF"/>
                </a:solidFill>
                <a:latin typeface="Roboto Regular"/>
                <a:ea typeface="Roboto Regular"/>
                <a:cs typeface="Roboto Regular"/>
              </a:endParaRPr>
            </a:p>
          </p:txBody>
        </p:sp>
        <p:sp>
          <p:nvSpPr>
            <p:cNvPr id="10256" name="Pie 42"/>
            <p:cNvSpPr/>
            <p:nvPr/>
          </p:nvSpPr>
          <p:spPr bwMode="auto">
            <a:xfrm>
              <a:off x="536647" y="516967"/>
              <a:ext cx="293727" cy="293738"/>
            </a:xfrm>
            <a:custGeom>
              <a:avLst/>
              <a:gdLst>
                <a:gd name="T0" fmla="*/ 293727 w 293727"/>
                <a:gd name="T1" fmla="*/ 146869 h 293738"/>
                <a:gd name="T2" fmla="*/ 146863 w 293727"/>
                <a:gd name="T3" fmla="*/ 293738 h 293738"/>
                <a:gd name="T4" fmla="*/ -1 w 293727"/>
                <a:gd name="T5" fmla="*/ 146869 h 293738"/>
                <a:gd name="T6" fmla="*/ 146863 w 293727"/>
                <a:gd name="T7" fmla="*/ 0 h 293738"/>
                <a:gd name="T8" fmla="*/ 146864 w 293727"/>
                <a:gd name="T9" fmla="*/ 146869 h 293738"/>
                <a:gd name="T10" fmla="*/ 293727 w 293727"/>
                <a:gd name="T11" fmla="*/ 146869 h 2937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93727" h="293738">
                  <a:moveTo>
                    <a:pt x="293727" y="146869"/>
                  </a:moveTo>
                  <a:cubicBezTo>
                    <a:pt x="293727" y="227983"/>
                    <a:pt x="227974" y="293738"/>
                    <a:pt x="146863" y="293738"/>
                  </a:cubicBezTo>
                  <a:cubicBezTo>
                    <a:pt x="65752" y="293738"/>
                    <a:pt x="-1" y="227983"/>
                    <a:pt x="-1" y="146869"/>
                  </a:cubicBezTo>
                  <a:cubicBezTo>
                    <a:pt x="-1" y="65755"/>
                    <a:pt x="65752" y="0"/>
                    <a:pt x="146863" y="0"/>
                  </a:cubicBezTo>
                  <a:cubicBezTo>
                    <a:pt x="146863" y="48956"/>
                    <a:pt x="146864" y="97913"/>
                    <a:pt x="146864" y="146869"/>
                  </a:cubicBezTo>
                  <a:lnTo>
                    <a:pt x="293727" y="1468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cxnSp>
        <p:nvCxnSpPr>
          <p:cNvPr id="10247" name="Straight Connector 38" hidden="1"/>
          <p:cNvCxnSpPr>
            <a:cxnSpLocks noChangeShapeType="1"/>
          </p:cNvCxnSpPr>
          <p:nvPr/>
        </p:nvCxnSpPr>
        <p:spPr bwMode="auto">
          <a:xfrm>
            <a:off x="2825116" y="2059940"/>
            <a:ext cx="8599487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" name="组合 4"/>
          <p:cNvGrpSpPr/>
          <p:nvPr/>
        </p:nvGrpSpPr>
        <p:grpSpPr>
          <a:xfrm>
            <a:off x="701372" y="998626"/>
            <a:ext cx="3055167" cy="5335987"/>
            <a:chOff x="701372" y="998626"/>
            <a:chExt cx="3055167" cy="5335987"/>
          </a:xfrm>
        </p:grpSpPr>
        <p:grpSp>
          <p:nvGrpSpPr>
            <p:cNvPr id="3" name="组合 2"/>
            <p:cNvGrpSpPr/>
            <p:nvPr/>
          </p:nvGrpSpPr>
          <p:grpSpPr>
            <a:xfrm>
              <a:off x="701372" y="998626"/>
              <a:ext cx="3055167" cy="5335987"/>
              <a:chOff x="701372" y="998626"/>
              <a:chExt cx="3055167" cy="5335987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701372" y="1663046"/>
                <a:ext cx="3038475" cy="4671567"/>
                <a:chOff x="1368680" y="1096187"/>
                <a:chExt cx="3038475" cy="4671567"/>
              </a:xfrm>
            </p:grpSpPr>
            <p:sp>
              <p:nvSpPr>
                <p:cNvPr id="9" name="矩形 8"/>
                <p:cNvSpPr/>
                <p:nvPr/>
              </p:nvSpPr>
              <p:spPr bwMode="auto">
                <a:xfrm>
                  <a:off x="1368680" y="2540893"/>
                  <a:ext cx="3038475" cy="3226861"/>
                </a:xfrm>
                <a:prstGeom prst="rect">
                  <a:avLst/>
                </a:prstGeom>
                <a:solidFill>
                  <a:schemeClr val="bg1"/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noAutofit/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 typeface="Arial" panose="020B0604020202020204" pitchFamily="34" charset="0"/>
                    <a:buNone/>
                  </a:pPr>
                  <a:endParaRPr kumimoji="0" lang="zh-CN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anose="020F0502020204030204" pitchFamily="34" charset="0"/>
                    <a:ea typeface="宋体" panose="02010600030101010101" pitchFamily="2" charset="-122"/>
                  </a:endParaRPr>
                </a:p>
              </p:txBody>
            </p:sp>
            <p:pic>
              <p:nvPicPr>
                <p:cNvPr id="11" name="图片 10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68680" y="1096187"/>
                  <a:ext cx="3038475" cy="1444705"/>
                </a:xfrm>
                <a:prstGeom prst="rect">
                  <a:avLst/>
                </a:prstGeom>
              </p:spPr>
            </p:pic>
          </p:grpSp>
          <p:sp>
            <p:nvSpPr>
              <p:cNvPr id="16" name="文本框 15"/>
              <p:cNvSpPr txBox="1"/>
              <p:nvPr/>
            </p:nvSpPr>
            <p:spPr>
              <a:xfrm>
                <a:off x="1132427" y="3655402"/>
                <a:ext cx="2399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用户信息管理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1037654" y="4276297"/>
                <a:ext cx="2399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区域解锁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870098" y="4956207"/>
                <a:ext cx="273440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预约用车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1178085" y="5636117"/>
                <a:ext cx="211843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行程统计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 bwMode="auto">
              <a:xfrm>
                <a:off x="718064" y="998626"/>
                <a:ext cx="3038475" cy="585412"/>
              </a:xfrm>
              <a:prstGeom prst="rect">
                <a:avLst/>
              </a:prstGeom>
              <a:solidFill>
                <a:srgbClr val="EF5A4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</a:pPr>
                <a:endPara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410308" y="1101445"/>
                <a:ext cx="157913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主要功能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4" name="等腰三角形 13"/>
            <p:cNvSpPr/>
            <p:nvPr/>
          </p:nvSpPr>
          <p:spPr bwMode="auto">
            <a:xfrm>
              <a:off x="1873023" y="2984560"/>
              <a:ext cx="653704" cy="140808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120212" y="998626"/>
            <a:ext cx="3327425" cy="5353603"/>
            <a:chOff x="8120212" y="998626"/>
            <a:chExt cx="3327425" cy="5353603"/>
          </a:xfrm>
        </p:grpSpPr>
        <p:grpSp>
          <p:nvGrpSpPr>
            <p:cNvPr id="4" name="组合 3"/>
            <p:cNvGrpSpPr/>
            <p:nvPr/>
          </p:nvGrpSpPr>
          <p:grpSpPr>
            <a:xfrm>
              <a:off x="8120212" y="998626"/>
              <a:ext cx="3327425" cy="5353603"/>
              <a:chOff x="8120212" y="998626"/>
              <a:chExt cx="3327425" cy="5353603"/>
            </a:xfrm>
          </p:grpSpPr>
          <p:pic>
            <p:nvPicPr>
              <p:cNvPr id="48" name="图片 47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0689" r="2568" b="4339"/>
              <a:stretch>
                <a:fillRect/>
              </a:stretch>
            </p:blipFill>
            <p:spPr>
              <a:xfrm>
                <a:off x="8283125" y="1714826"/>
                <a:ext cx="3108697" cy="1410732"/>
              </a:xfrm>
              <a:prstGeom prst="rect">
                <a:avLst/>
              </a:prstGeom>
            </p:spPr>
          </p:pic>
          <p:sp>
            <p:nvSpPr>
              <p:cNvPr id="50" name="矩形 49"/>
              <p:cNvSpPr/>
              <p:nvPr/>
            </p:nvSpPr>
            <p:spPr bwMode="auto">
              <a:xfrm>
                <a:off x="8295068" y="3125368"/>
                <a:ext cx="3096754" cy="3226861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 bwMode="auto">
              <a:xfrm>
                <a:off x="8295068" y="998626"/>
                <a:ext cx="3096754" cy="585412"/>
              </a:xfrm>
              <a:prstGeom prst="rect">
                <a:avLst/>
              </a:prstGeom>
              <a:solidFill>
                <a:srgbClr val="3E3E3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</a:pPr>
                <a:endPara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9053877" y="1106666"/>
                <a:ext cx="157913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运行环境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8809150" y="3269035"/>
                <a:ext cx="205664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服务器</a:t>
                </a:r>
                <a:endParaRPr lang="zh-CN" altLang="en-US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8120212" y="3704323"/>
                <a:ext cx="296833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操作系统：</a:t>
                </a:r>
                <a:r>
                  <a:rPr lang="en-US" altLang="zh-CN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Ubuntu server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8271561" y="4396707"/>
                <a:ext cx="313182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数据库：</a:t>
                </a:r>
                <a:r>
                  <a:rPr lang="en-US" altLang="zh-CN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MySQL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文本框 57"/>
              <p:cNvSpPr txBox="1"/>
              <p:nvPr/>
            </p:nvSpPr>
            <p:spPr>
              <a:xfrm>
                <a:off x="8315814" y="4863789"/>
                <a:ext cx="3131823" cy="3752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客户端</a:t>
                </a:r>
                <a:endParaRPr lang="zh-CN" altLang="en-US" b="1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8249793" y="5239045"/>
                <a:ext cx="313182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操作系统：</a:t>
                </a:r>
                <a:r>
                  <a:rPr lang="en-US" altLang="zh-CN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Android 5.0</a:t>
                </a:r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以上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9" name="等腰三角形 48"/>
            <p:cNvSpPr/>
            <p:nvPr/>
          </p:nvSpPr>
          <p:spPr bwMode="auto">
            <a:xfrm>
              <a:off x="9488853" y="2991424"/>
              <a:ext cx="653704" cy="140808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474696" y="1004022"/>
            <a:ext cx="3096755" cy="5353603"/>
            <a:chOff x="4474696" y="1004022"/>
            <a:chExt cx="3096755" cy="5353603"/>
          </a:xfrm>
        </p:grpSpPr>
        <p:grpSp>
          <p:nvGrpSpPr>
            <p:cNvPr id="2" name="组合 1"/>
            <p:cNvGrpSpPr/>
            <p:nvPr/>
          </p:nvGrpSpPr>
          <p:grpSpPr>
            <a:xfrm>
              <a:off x="4474696" y="1004022"/>
              <a:ext cx="3096755" cy="5353603"/>
              <a:chOff x="4474696" y="1004022"/>
              <a:chExt cx="3096755" cy="5353603"/>
            </a:xfrm>
          </p:grpSpPr>
          <p:pic>
            <p:nvPicPr>
              <p:cNvPr id="23" name="图片 22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5976" b="50798"/>
              <a:stretch>
                <a:fillRect/>
              </a:stretch>
            </p:blipFill>
            <p:spPr>
              <a:xfrm>
                <a:off x="4474696" y="1663047"/>
                <a:ext cx="3096754" cy="1487415"/>
              </a:xfrm>
              <a:prstGeom prst="rect">
                <a:avLst/>
              </a:prstGeom>
            </p:spPr>
          </p:pic>
          <p:sp>
            <p:nvSpPr>
              <p:cNvPr id="46" name="矩形 45"/>
              <p:cNvSpPr/>
              <p:nvPr/>
            </p:nvSpPr>
            <p:spPr bwMode="auto">
              <a:xfrm>
                <a:off x="4474697" y="3130764"/>
                <a:ext cx="3096754" cy="3226861"/>
              </a:xfrm>
              <a:prstGeom prst="rect">
                <a:avLst/>
              </a:prstGeom>
              <a:solidFill>
                <a:schemeClr val="bg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</a:pPr>
                <a:endParaRPr kumimoji="0" lang="zh-CN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矩形 46"/>
              <p:cNvSpPr/>
              <p:nvPr/>
            </p:nvSpPr>
            <p:spPr bwMode="auto">
              <a:xfrm>
                <a:off x="4474697" y="1004022"/>
                <a:ext cx="3096754" cy="585412"/>
              </a:xfrm>
              <a:prstGeom prst="rect">
                <a:avLst/>
              </a:prstGeom>
              <a:solidFill>
                <a:srgbClr val="E8C428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None/>
                </a:pPr>
                <a:endPara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5248146" y="1112062"/>
                <a:ext cx="157913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处理的数据</a:t>
                </a:r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4708625" y="3676801"/>
                <a:ext cx="2677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客户端</a:t>
                </a:r>
                <a:r>
                  <a:rPr lang="en-US" altLang="zh-CN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GPS</a:t>
                </a:r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定位数据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4708625" y="4257979"/>
                <a:ext cx="2677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b="1" dirty="0">
                    <a:solidFill>
                      <a:schemeClr val="bg2">
                        <a:lumMod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用户用车数据</a:t>
                </a:r>
                <a:endParaRPr lang="zh-CN" altLang="en-US" sz="2000" b="1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4" name="等腰三角形 43"/>
            <p:cNvSpPr/>
            <p:nvPr/>
          </p:nvSpPr>
          <p:spPr bwMode="auto">
            <a:xfrm>
              <a:off x="5668482" y="2987393"/>
              <a:ext cx="653704" cy="140808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54" name="组合 20"/>
          <p:cNvGrpSpPr/>
          <p:nvPr/>
        </p:nvGrpSpPr>
        <p:grpSpPr bwMode="auto">
          <a:xfrm>
            <a:off x="0" y="381000"/>
            <a:ext cx="695325" cy="506413"/>
            <a:chOff x="0" y="0"/>
            <a:chExt cx="694944" cy="624651"/>
          </a:xfrm>
        </p:grpSpPr>
        <p:sp>
          <p:nvSpPr>
            <p:cNvPr id="55" name="矩形 21"/>
            <p:cNvSpPr>
              <a:spLocks noChangeArrowheads="1"/>
            </p:cNvSpPr>
            <p:nvPr/>
          </p:nvSpPr>
          <p:spPr bwMode="auto">
            <a:xfrm>
              <a:off x="0" y="0"/>
              <a:ext cx="548640" cy="62465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56" name="矩形 22"/>
            <p:cNvSpPr>
              <a:spLocks noChangeArrowheads="1"/>
            </p:cNvSpPr>
            <p:nvPr/>
          </p:nvSpPr>
          <p:spPr bwMode="auto">
            <a:xfrm>
              <a:off x="612648" y="0"/>
              <a:ext cx="82296" cy="6246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60" name="矩形 23"/>
          <p:cNvSpPr>
            <a:spLocks noChangeArrowheads="1"/>
          </p:cNvSpPr>
          <p:nvPr/>
        </p:nvSpPr>
        <p:spPr bwMode="auto">
          <a:xfrm>
            <a:off x="858838" y="425450"/>
            <a:ext cx="3000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项目描述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no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  <a:txDef>
      <a:spPr>
        <a:noFill/>
      </a:spPr>
      <a:bodyPr wrap="square" rtlCol="0">
        <a:spAutoFit/>
      </a:bodyPr>
      <a:lstStyle>
        <a:defPPr algn="ctr">
          <a:defRPr dirty="0" smtClean="0">
            <a:solidFill>
              <a:schemeClr val="tx1">
                <a:lumMod val="85000"/>
                <a:lumOff val="1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896</Words>
  <Application>WPS 演示</Application>
  <PresentationFormat>宽屏</PresentationFormat>
  <Paragraphs>247</Paragraphs>
  <Slides>19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Calibri</vt:lpstr>
      <vt:lpstr>微软雅黑</vt:lpstr>
      <vt:lpstr>Calibri Light</vt:lpstr>
      <vt:lpstr>Roboto Regular</vt:lpstr>
      <vt:lpstr>Arial Unicode MS</vt:lpstr>
      <vt:lpstr>等线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讲究人</cp:lastModifiedBy>
  <cp:revision>88</cp:revision>
  <dcterms:created xsi:type="dcterms:W3CDTF">2015-05-15T10:48:00Z</dcterms:created>
  <dcterms:modified xsi:type="dcterms:W3CDTF">2024-12-03T10:08:47Z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2052-12.1.0.18912</vt:lpwstr>
  </property>
  <property fmtid="{D5CDD505-2E9C-101B-9397-08002B2CF9AE}" pid="3" name="ICV">
    <vt:lpwstr>E95640CCAFE34ACFBA159EF4F69EFBE2_12</vt:lpwstr>
  </property>
</Properties>
</file>

<file path=docProps/thumbnail.jpeg>
</file>